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76" r:id="rId10"/>
    <p:sldId id="265" r:id="rId11"/>
    <p:sldId id="266" r:id="rId12"/>
    <p:sldId id="267" r:id="rId13"/>
    <p:sldId id="268" r:id="rId14"/>
    <p:sldId id="269" r:id="rId15"/>
    <p:sldId id="270" r:id="rId16"/>
    <p:sldId id="272" r:id="rId17"/>
    <p:sldId id="275" r:id="rId18"/>
    <p:sldId id="273" r:id="rId19"/>
    <p:sldId id="274" r:id="rId20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20A16"/>
    <a:srgbClr val="6D6E71"/>
    <a:srgbClr val="969696"/>
    <a:srgbClr val="DCDDDE"/>
    <a:srgbClr val="6DA6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 showGuides="1">
      <p:cViewPr>
        <p:scale>
          <a:sx n="100" d="100"/>
          <a:sy n="100" d="100"/>
        </p:scale>
        <p:origin x="-210" y="-210"/>
      </p:cViewPr>
      <p:guideLst>
        <p:guide orient="horz" pos="2160"/>
        <p:guide orient="horz" pos="4156"/>
        <p:guide orient="horz" pos="935"/>
        <p:guide orient="horz" pos="391"/>
        <p:guide pos="2880"/>
        <p:guide pos="295"/>
        <p:guide pos="546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Planilha_do_Microsoft_Excel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vebarra\Documents\_VANESSA\Pesquisas\Ipsos\Tom%20Micro\Audi&#234;ncia%20e%20Perfil\6_Porto%20Alegre\Band%20Outernet%20POA%20-%20Ranking%20Ve&#237;culos%20(banco%20jul12jun13)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8.5938110284995373E-2"/>
          <c:y val="0.13047076614080363"/>
          <c:w val="0.43931859469202267"/>
          <c:h val="0.85646293852734989"/>
        </c:manualLayout>
      </c:layout>
      <c:pieChart>
        <c:varyColors val="1"/>
        <c:ser>
          <c:idx val="0"/>
          <c:order val="0"/>
          <c:tx>
            <c:strRef>
              <c:f>Plan1!$B$1</c:f>
              <c:strCache>
                <c:ptCount val="1"/>
                <c:pt idx="0">
                  <c:v>Vendas</c:v>
                </c:pt>
              </c:strCache>
            </c:strRef>
          </c:tx>
          <c:spPr>
            <a:ln>
              <a:solidFill>
                <a:schemeClr val="accent1"/>
              </a:solidFill>
            </a:ln>
          </c:spPr>
          <c:dPt>
            <c:idx val="0"/>
            <c:bubble3D val="0"/>
            <c:spPr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c:spPr>
          </c:dPt>
          <c:dPt>
            <c:idx val="1"/>
            <c:bubble3D val="0"/>
            <c:spPr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accent1"/>
                </a:solidFill>
              </a:ln>
            </c:spPr>
          </c:dPt>
          <c:dPt>
            <c:idx val="2"/>
            <c:bubble3D val="0"/>
            <c:spPr>
              <a:solidFill>
                <a:srgbClr val="FF0000"/>
              </a:solidFill>
              <a:ln>
                <a:solidFill>
                  <a:schemeClr val="accent1"/>
                </a:solidFill>
              </a:ln>
            </c:spPr>
          </c:dPt>
          <c:dPt>
            <c:idx val="3"/>
            <c:bubble3D val="0"/>
            <c:spPr>
              <a:solidFill>
                <a:srgbClr val="E20A16"/>
              </a:solidFill>
              <a:ln>
                <a:solidFill>
                  <a:schemeClr val="accent1"/>
                </a:solidFill>
              </a:ln>
            </c:spPr>
          </c:dPt>
          <c:dPt>
            <c:idx val="4"/>
            <c:bubble3D val="0"/>
            <c:spPr>
              <a:solidFill>
                <a:schemeClr val="accent2">
                  <a:lumMod val="75000"/>
                </a:schemeClr>
              </a:solidFill>
              <a:ln>
                <a:solidFill>
                  <a:schemeClr val="accent1"/>
                </a:solidFill>
              </a:ln>
            </c:spPr>
          </c:dPt>
          <c:dLbls>
            <c:dLbl>
              <c:idx val="0"/>
              <c:layout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2"/>
              <c:spPr/>
              <c:txPr>
                <a:bodyPr/>
                <a:lstStyle/>
                <a:p>
                  <a:pPr>
                    <a:defRPr b="1">
                      <a:solidFill>
                        <a:schemeClr val="bg1"/>
                      </a:solidFill>
                    </a:defRPr>
                  </a:pPr>
                  <a:endParaRPr lang="pt-BR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3"/>
              <c:spPr/>
              <c:txPr>
                <a:bodyPr/>
                <a:lstStyle/>
                <a:p>
                  <a:pPr>
                    <a:defRPr b="1">
                      <a:solidFill>
                        <a:schemeClr val="bg1"/>
                      </a:solidFill>
                    </a:defRPr>
                  </a:pPr>
                  <a:endParaRPr lang="pt-BR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4"/>
              <c:layout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</c:dLbl>
            <c:txPr>
              <a:bodyPr/>
              <a:lstStyle/>
              <a:p>
                <a:pPr>
                  <a:defRPr b="1"/>
                </a:pPr>
                <a:endParaRPr lang="pt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</c:dLbls>
          <c:cat>
            <c:strRef>
              <c:f>Plan1!$A$2:$A$6</c:f>
              <c:strCache>
                <c:ptCount val="5"/>
                <c:pt idx="0">
                  <c:v>Classe A</c:v>
                </c:pt>
                <c:pt idx="1">
                  <c:v>Classe B1</c:v>
                </c:pt>
                <c:pt idx="2">
                  <c:v>Classe B2</c:v>
                </c:pt>
                <c:pt idx="3">
                  <c:v>Classe C</c:v>
                </c:pt>
                <c:pt idx="4">
                  <c:v>Classe DE</c:v>
                </c:pt>
              </c:strCache>
            </c:strRef>
          </c:cat>
          <c:val>
            <c:numRef>
              <c:f>Plan1!$B$2:$B$6</c:f>
              <c:numCache>
                <c:formatCode>0%</c:formatCode>
                <c:ptCount val="5"/>
                <c:pt idx="0">
                  <c:v>0.05</c:v>
                </c:pt>
                <c:pt idx="1">
                  <c:v>0.14000000000000001</c:v>
                </c:pt>
                <c:pt idx="2">
                  <c:v>0.34</c:v>
                </c:pt>
                <c:pt idx="3">
                  <c:v>0.42</c:v>
                </c:pt>
                <c:pt idx="4">
                  <c:v>0.05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legend>
      <c:legendPos val="r"/>
      <c:layout>
        <c:manualLayout>
          <c:xMode val="edge"/>
          <c:yMode val="edge"/>
          <c:x val="0.63549740201588512"/>
          <c:y val="1.0358159051188939E-2"/>
          <c:w val="0.34372308821692715"/>
          <c:h val="0.9669253165493108"/>
        </c:manualLayout>
      </c:layout>
      <c:overlay val="0"/>
      <c:txPr>
        <a:bodyPr/>
        <a:lstStyle/>
        <a:p>
          <a:pPr>
            <a:defRPr b="1"/>
          </a:pPr>
          <a:endParaRPr lang="pt-BR"/>
        </a:p>
      </c:txPr>
    </c:legend>
    <c:plotVisOnly val="1"/>
    <c:dispBlanksAs val="gap"/>
    <c:showDLblsOverMax val="0"/>
  </c:chart>
  <c:txPr>
    <a:bodyPr/>
    <a:lstStyle/>
    <a:p>
      <a:pPr>
        <a:defRPr sz="1600">
          <a:latin typeface="Arial" pitchFamily="34" charset="0"/>
          <a:cs typeface="Arial" pitchFamily="34" charset="0"/>
        </a:defRPr>
      </a:pPr>
      <a:endParaRPr lang="pt-BR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34"/>
    </mc:Choice>
    <mc:Fallback>
      <c:style val="34"/>
    </mc:Fallback>
  </mc:AlternateContent>
  <c:chart>
    <c:autoTitleDeleted val="0"/>
    <c:view3D>
      <c:rotX val="15"/>
      <c:rotY val="20"/>
      <c:rAngAx val="1"/>
    </c:view3D>
    <c:floor>
      <c:thickness val="0"/>
    </c:floor>
    <c:sideWall>
      <c:thickness val="0"/>
      <c:spPr>
        <a:noFill/>
        <a:ln>
          <a:noFill/>
        </a:ln>
      </c:spPr>
    </c:sideWall>
    <c:backWall>
      <c:thickness val="0"/>
      <c:spPr>
        <a:noFill/>
        <a:ln>
          <a:noFill/>
        </a:ln>
      </c:spPr>
    </c:backWall>
    <c:plotArea>
      <c:layout/>
      <c:bar3DChart>
        <c:barDir val="col"/>
        <c:grouping val="clustered"/>
        <c:varyColors val="0"/>
        <c:ser>
          <c:idx val="0"/>
          <c:order val="0"/>
          <c:spPr>
            <a:ln>
              <a:noFill/>
            </a:ln>
          </c:spPr>
          <c:invertIfNegative val="0"/>
          <c:dPt>
            <c:idx val="3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</c:spPr>
          </c:dPt>
          <c:dPt>
            <c:idx val="4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</c:spPr>
          </c:dPt>
          <c:dPt>
            <c:idx val="8"/>
            <c:invertIfNegative val="0"/>
            <c:bubble3D val="0"/>
            <c:spPr>
              <a:solidFill>
                <a:srgbClr val="E20A16"/>
              </a:solidFill>
              <a:ln>
                <a:noFill/>
              </a:ln>
            </c:spPr>
          </c:dPt>
          <c:dLbls>
            <c:dLbl>
              <c:idx val="3"/>
              <c:spPr/>
              <c:txPr>
                <a:bodyPr/>
                <a:lstStyle/>
                <a:p>
                  <a:pPr>
                    <a:defRPr sz="1100" b="0"/>
                  </a:pPr>
                  <a:endParaRPr lang="pt-BR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8"/>
              <c:spPr/>
              <c:txPr>
                <a:bodyPr/>
                <a:lstStyle/>
                <a:p>
                  <a:pPr>
                    <a:defRPr sz="1300" b="1"/>
                  </a:pPr>
                  <a:endParaRPr lang="pt-BR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txPr>
              <a:bodyPr/>
              <a:lstStyle/>
              <a:p>
                <a:pPr>
                  <a:defRPr sz="1100"/>
                </a:pPr>
                <a:endParaRPr lang="pt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Ranking!$B$1:$B$14</c:f>
              <c:strCache>
                <c:ptCount val="14"/>
                <c:pt idx="0">
                  <c:v>Globo</c:v>
                </c:pt>
                <c:pt idx="1">
                  <c:v>Record</c:v>
                </c:pt>
                <c:pt idx="2">
                  <c:v>SBT</c:v>
                </c:pt>
                <c:pt idx="3">
                  <c:v>Google</c:v>
                </c:pt>
                <c:pt idx="4">
                  <c:v>Diário Gaucho</c:v>
                </c:pt>
                <c:pt idx="5">
                  <c:v>Facebook</c:v>
                </c:pt>
                <c:pt idx="6">
                  <c:v>Band</c:v>
                </c:pt>
                <c:pt idx="7">
                  <c:v>Zero Hora</c:v>
                </c:pt>
                <c:pt idx="8">
                  <c:v>Band Outernet</c:v>
                </c:pt>
                <c:pt idx="9">
                  <c:v>Youtube</c:v>
                </c:pt>
                <c:pt idx="10">
                  <c:v>Cidade FM</c:v>
                </c:pt>
                <c:pt idx="11">
                  <c:v>Fox</c:v>
                </c:pt>
                <c:pt idx="12">
                  <c:v>104 FM</c:v>
                </c:pt>
                <c:pt idx="13">
                  <c:v>Eldorado FM</c:v>
                </c:pt>
              </c:strCache>
            </c:strRef>
          </c:cat>
          <c:val>
            <c:numRef>
              <c:f>Ranking!$C$1:$C$14</c:f>
              <c:numCache>
                <c:formatCode>0%</c:formatCode>
                <c:ptCount val="14"/>
                <c:pt idx="0">
                  <c:v>0.95130000000000003</c:v>
                </c:pt>
                <c:pt idx="1">
                  <c:v>0.5504</c:v>
                </c:pt>
                <c:pt idx="2">
                  <c:v>0.52969999999999995</c:v>
                </c:pt>
                <c:pt idx="3">
                  <c:v>0.47899999999999998</c:v>
                </c:pt>
                <c:pt idx="4">
                  <c:v>0.44890000000000002</c:v>
                </c:pt>
                <c:pt idx="5">
                  <c:v>0.39679999999999999</c:v>
                </c:pt>
                <c:pt idx="6">
                  <c:v>0.39560000000000001</c:v>
                </c:pt>
                <c:pt idx="7">
                  <c:v>0.29210000000000003</c:v>
                </c:pt>
                <c:pt idx="8">
                  <c:v>0.28599999999999998</c:v>
                </c:pt>
                <c:pt idx="9">
                  <c:v>0.25779999999999997</c:v>
                </c:pt>
                <c:pt idx="10">
                  <c:v>0.20580000000000001</c:v>
                </c:pt>
                <c:pt idx="11">
                  <c:v>0.18049999999999999</c:v>
                </c:pt>
                <c:pt idx="12">
                  <c:v>0.17460000000000001</c:v>
                </c:pt>
                <c:pt idx="13">
                  <c:v>0.16800000000000001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156714880"/>
        <c:axId val="156745728"/>
        <c:axId val="0"/>
      </c:bar3DChart>
      <c:catAx>
        <c:axId val="156714880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100"/>
            </a:pPr>
            <a:endParaRPr lang="pt-BR"/>
          </a:p>
        </c:txPr>
        <c:crossAx val="156745728"/>
        <c:crosses val="autoZero"/>
        <c:auto val="1"/>
        <c:lblAlgn val="ctr"/>
        <c:lblOffset val="100"/>
        <c:noMultiLvlLbl val="0"/>
      </c:catAx>
      <c:valAx>
        <c:axId val="156745728"/>
        <c:scaling>
          <c:orientation val="minMax"/>
        </c:scaling>
        <c:delete val="1"/>
        <c:axPos val="l"/>
        <c:numFmt formatCode="0%" sourceLinked="1"/>
        <c:majorTickMark val="out"/>
        <c:minorTickMark val="none"/>
        <c:tickLblPos val="nextTo"/>
        <c:crossAx val="156714880"/>
        <c:crosses val="autoZero"/>
        <c:crossBetween val="between"/>
      </c:valAx>
    </c:plotArea>
    <c:plotVisOnly val="1"/>
    <c:dispBlanksAs val="gap"/>
    <c:showDLblsOverMax val="0"/>
  </c:chart>
  <c:spPr>
    <a:noFill/>
    <a:ln>
      <a:noFill/>
    </a:ln>
  </c:spPr>
  <c:txPr>
    <a:bodyPr/>
    <a:lstStyle/>
    <a:p>
      <a:pPr>
        <a:defRPr>
          <a:latin typeface="Arial" pitchFamily="34" charset="0"/>
          <a:cs typeface="Arial" pitchFamily="34" charset="0"/>
        </a:defRPr>
      </a:pPr>
      <a:endParaRPr lang="pt-BR"/>
    </a:p>
  </c:txPr>
  <c:externalData r:id="rId1">
    <c:autoUpdate val="0"/>
  </c:externalData>
</c:chartSpac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6FE57-279C-4C00-B409-A3084415F520}" type="datetimeFigureOut">
              <a:rPr lang="pt-BR" smtClean="0"/>
              <a:t>05/08/2014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0FB1F-18E3-404B-980F-08C6975988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296323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6FE57-279C-4C00-B409-A3084415F520}" type="datetimeFigureOut">
              <a:rPr lang="pt-BR" smtClean="0"/>
              <a:t>05/08/2014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0FB1F-18E3-404B-980F-08C6975988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798754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6FE57-279C-4C00-B409-A3084415F520}" type="datetimeFigureOut">
              <a:rPr lang="pt-BR" smtClean="0"/>
              <a:t>05/08/2014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0FB1F-18E3-404B-980F-08C6975988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90580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6FE57-279C-4C00-B409-A3084415F520}" type="datetimeFigureOut">
              <a:rPr lang="pt-BR" smtClean="0"/>
              <a:t>05/08/2014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0FB1F-18E3-404B-980F-08C69759881E}" type="slidenum">
              <a:rPr lang="pt-BR" smtClean="0"/>
              <a:t>‹nº›</a:t>
            </a:fld>
            <a:endParaRPr lang="pt-BR"/>
          </a:p>
        </p:txBody>
      </p:sp>
      <p:sp>
        <p:nvSpPr>
          <p:cNvPr id="8" name="Retângulo 7"/>
          <p:cNvSpPr/>
          <p:nvPr userDrawn="1"/>
        </p:nvSpPr>
        <p:spPr>
          <a:xfrm>
            <a:off x="723910" y="5397"/>
            <a:ext cx="2146146" cy="399267"/>
          </a:xfrm>
          <a:prstGeom prst="rect">
            <a:avLst/>
          </a:prstGeom>
          <a:solidFill>
            <a:srgbClr val="DCDD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Retângulo 8"/>
          <p:cNvSpPr/>
          <p:nvPr userDrawn="1"/>
        </p:nvSpPr>
        <p:spPr>
          <a:xfrm>
            <a:off x="2870056" y="5397"/>
            <a:ext cx="6273944" cy="399267"/>
          </a:xfrm>
          <a:prstGeom prst="rect">
            <a:avLst/>
          </a:prstGeom>
          <a:solidFill>
            <a:srgbClr val="E20A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" name="Retângulo 9"/>
          <p:cNvSpPr/>
          <p:nvPr userDrawn="1"/>
        </p:nvSpPr>
        <p:spPr>
          <a:xfrm>
            <a:off x="0" y="5397"/>
            <a:ext cx="723910" cy="3992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" name="Retângulo 10"/>
          <p:cNvSpPr/>
          <p:nvPr userDrawn="1"/>
        </p:nvSpPr>
        <p:spPr>
          <a:xfrm>
            <a:off x="7246278" y="404664"/>
            <a:ext cx="1502186" cy="432048"/>
          </a:xfrm>
          <a:prstGeom prst="rect">
            <a:avLst/>
          </a:prstGeom>
          <a:solidFill>
            <a:srgbClr val="9696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/>
          <p:cNvSpPr/>
          <p:nvPr userDrawn="1"/>
        </p:nvSpPr>
        <p:spPr>
          <a:xfrm>
            <a:off x="0" y="6669088"/>
            <a:ext cx="9144000" cy="188912"/>
          </a:xfrm>
          <a:prstGeom prst="rect">
            <a:avLst/>
          </a:prstGeom>
          <a:solidFill>
            <a:srgbClr val="E20A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44305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6FE57-279C-4C00-B409-A3084415F520}" type="datetimeFigureOut">
              <a:rPr lang="pt-BR" smtClean="0"/>
              <a:t>05/08/2014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0FB1F-18E3-404B-980F-08C6975988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216675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6FE57-279C-4C00-B409-A3084415F520}" type="datetimeFigureOut">
              <a:rPr lang="pt-BR" smtClean="0"/>
              <a:t>05/08/2014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0FB1F-18E3-404B-980F-08C6975988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22852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6FE57-279C-4C00-B409-A3084415F520}" type="datetimeFigureOut">
              <a:rPr lang="pt-BR" smtClean="0"/>
              <a:t>05/08/2014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0FB1F-18E3-404B-980F-08C6975988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216103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6FE57-279C-4C00-B409-A3084415F520}" type="datetimeFigureOut">
              <a:rPr lang="pt-BR" smtClean="0"/>
              <a:t>05/08/2014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0FB1F-18E3-404B-980F-08C6975988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083410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6FE57-279C-4C00-B409-A3084415F520}" type="datetimeFigureOut">
              <a:rPr lang="pt-BR" smtClean="0"/>
              <a:t>05/08/2014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0FB1F-18E3-404B-980F-08C6975988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204956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6FE57-279C-4C00-B409-A3084415F520}" type="datetimeFigureOut">
              <a:rPr lang="pt-BR" smtClean="0"/>
              <a:t>05/08/2014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0FB1F-18E3-404B-980F-08C6975988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183097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6FE57-279C-4C00-B409-A3084415F520}" type="datetimeFigureOut">
              <a:rPr lang="pt-BR" smtClean="0"/>
              <a:t>05/08/2014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0FB1F-18E3-404B-980F-08C6975988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679572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26FE57-279C-4C00-B409-A3084415F520}" type="datetimeFigureOut">
              <a:rPr lang="pt-BR" smtClean="0"/>
              <a:t>05/08/2014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F0FB1F-18E3-404B-980F-08C69759881E}" type="slidenum">
              <a:rPr lang="pt-BR" smtClean="0"/>
              <a:t>‹nº›</a:t>
            </a:fld>
            <a:endParaRPr lang="pt-BR"/>
          </a:p>
        </p:txBody>
      </p:sp>
      <p:sp>
        <p:nvSpPr>
          <p:cNvPr id="7" name="Retângulo 6"/>
          <p:cNvSpPr/>
          <p:nvPr userDrawn="1"/>
        </p:nvSpPr>
        <p:spPr>
          <a:xfrm>
            <a:off x="0" y="1484313"/>
            <a:ext cx="9144000" cy="51847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559596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3" Type="http://schemas.openxmlformats.org/officeDocument/2006/relationships/image" Target="../media/image3.png"/><Relationship Id="rId21" Type="http://schemas.openxmlformats.org/officeDocument/2006/relationships/image" Target="../media/image21.jpe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19" Type="http://schemas.openxmlformats.org/officeDocument/2006/relationships/image" Target="../media/image19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jpeg"/><Relationship Id="rId3" Type="http://schemas.openxmlformats.org/officeDocument/2006/relationships/image" Target="../media/image43.jpeg"/><Relationship Id="rId7" Type="http://schemas.openxmlformats.org/officeDocument/2006/relationships/image" Target="../media/image47.png"/><Relationship Id="rId12" Type="http://schemas.openxmlformats.org/officeDocument/2006/relationships/chart" Target="../charts/chart1.xm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11" Type="http://schemas.openxmlformats.org/officeDocument/2006/relationships/image" Target="../media/image51.jpeg"/><Relationship Id="rId5" Type="http://schemas.openxmlformats.org/officeDocument/2006/relationships/image" Target="../media/image45.png"/><Relationship Id="rId10" Type="http://schemas.openxmlformats.org/officeDocument/2006/relationships/image" Target="../media/image50.jpe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5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../media/image5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7" Type="http://schemas.openxmlformats.org/officeDocument/2006/relationships/image" Target="../media/image5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jpeg"/><Relationship Id="rId5" Type="http://schemas.openxmlformats.org/officeDocument/2006/relationships/image" Target="../media/image67.jpeg"/><Relationship Id="rId4" Type="http://schemas.openxmlformats.org/officeDocument/2006/relationships/image" Target="../media/image6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7" Type="http://schemas.openxmlformats.org/officeDocument/2006/relationships/image" Target="../media/image5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jpeg"/><Relationship Id="rId5" Type="http://schemas.openxmlformats.org/officeDocument/2006/relationships/image" Target="../media/image71.jpeg"/><Relationship Id="rId4" Type="http://schemas.openxmlformats.org/officeDocument/2006/relationships/image" Target="../media/image70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7" Type="http://schemas.openxmlformats.org/officeDocument/2006/relationships/image" Target="../media/image5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jpeg"/><Relationship Id="rId5" Type="http://schemas.openxmlformats.org/officeDocument/2006/relationships/image" Target="../media/image75.jpeg"/><Relationship Id="rId4" Type="http://schemas.openxmlformats.org/officeDocument/2006/relationships/image" Target="../media/image74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7" Type="http://schemas.openxmlformats.org/officeDocument/2006/relationships/image" Target="../media/image5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79.jpeg"/><Relationship Id="rId4" Type="http://schemas.openxmlformats.org/officeDocument/2006/relationships/image" Target="../media/image78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jpe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jpg"/><Relationship Id="rId4" Type="http://schemas.openxmlformats.org/officeDocument/2006/relationships/image" Target="../media/image2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jpe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jpeg"/><Relationship Id="rId4" Type="http://schemas.openxmlformats.org/officeDocument/2006/relationships/image" Target="../media/image3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hlinkClick r:id="" action="ppaction://noaction"/>
          </p:cNvPr>
          <p:cNvSpPr/>
          <p:nvPr/>
        </p:nvSpPr>
        <p:spPr>
          <a:xfrm>
            <a:off x="1588" y="1057275"/>
            <a:ext cx="423862" cy="414338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 dirty="0"/>
          </a:p>
        </p:txBody>
      </p:sp>
      <p:sp>
        <p:nvSpPr>
          <p:cNvPr id="5" name="Retângulo 4">
            <a:hlinkClick r:id="" action="ppaction://hlinkshowjump?jump=previousslide"/>
          </p:cNvPr>
          <p:cNvSpPr/>
          <p:nvPr/>
        </p:nvSpPr>
        <p:spPr>
          <a:xfrm>
            <a:off x="1588" y="0"/>
            <a:ext cx="423862" cy="414338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 dirty="0"/>
          </a:p>
        </p:txBody>
      </p:sp>
      <p:sp>
        <p:nvSpPr>
          <p:cNvPr id="6" name="Retângulo 5">
            <a:hlinkClick r:id="" action="ppaction://hlinkshowjump?jump=nextslide"/>
          </p:cNvPr>
          <p:cNvSpPr/>
          <p:nvPr/>
        </p:nvSpPr>
        <p:spPr>
          <a:xfrm>
            <a:off x="1588" y="414338"/>
            <a:ext cx="423862" cy="414337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 dirty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9350" y="1495425"/>
            <a:ext cx="785813" cy="841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5163" y="1495425"/>
            <a:ext cx="811212" cy="841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6375" y="1495425"/>
            <a:ext cx="766763" cy="841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3138" y="1511300"/>
            <a:ext cx="757237" cy="839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2525" y="2332038"/>
            <a:ext cx="2370138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2525" y="3846513"/>
            <a:ext cx="2370138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Imagem 12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3500" y="4730750"/>
            <a:ext cx="2359025" cy="212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Imagem 13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375" y="4730750"/>
            <a:ext cx="1133475" cy="212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Imagem 1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7738" y="14288"/>
            <a:ext cx="782637" cy="1506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Imagem 15"/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9825" y="0"/>
            <a:ext cx="2347913" cy="150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Imagem 16"/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14288"/>
            <a:ext cx="1066800" cy="2335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Imagem 17"/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1550" y="3859213"/>
            <a:ext cx="1822450" cy="299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Imagem 18"/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2525" y="5065713"/>
            <a:ext cx="2370138" cy="179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Imagem 19"/>
          <p:cNvPicPr>
            <a:picLocks noChangeAspect="1"/>
          </p:cNvPicPr>
          <p:nvPr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1550" y="2346325"/>
            <a:ext cx="1822450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Imagem 20"/>
          <p:cNvPicPr>
            <a:picLocks noChangeAspect="1"/>
          </p:cNvPicPr>
          <p:nvPr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" y="4730750"/>
            <a:ext cx="1463675" cy="212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Imagem 21"/>
          <p:cNvPicPr>
            <a:picLocks noChangeAspect="1"/>
          </p:cNvPicPr>
          <p:nvPr/>
        </p:nvPicPr>
        <p:blipFill>
          <a:blip r:embed="rId1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962525" cy="150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Imagem 16"/>
          <p:cNvPicPr>
            <a:picLocks noChangeAspect="1"/>
          </p:cNvPicPr>
          <p:nvPr/>
        </p:nvPicPr>
        <p:blipFill>
          <a:blip r:embed="rId1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Imagem 23"/>
          <p:cNvPicPr>
            <a:picLocks noChangeAspect="1"/>
          </p:cNvPicPr>
          <p:nvPr/>
        </p:nvPicPr>
        <p:blipFill>
          <a:blip r:embed="rId1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7138" y="82550"/>
            <a:ext cx="7807325" cy="5211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" name="Retângulo 39"/>
          <p:cNvSpPr/>
          <p:nvPr/>
        </p:nvSpPr>
        <p:spPr>
          <a:xfrm>
            <a:off x="427038" y="1504950"/>
            <a:ext cx="4535487" cy="36147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/>
          </a:p>
        </p:txBody>
      </p:sp>
      <p:pic>
        <p:nvPicPr>
          <p:cNvPr id="42" name="Imagem 41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703" y="2844353"/>
            <a:ext cx="4108313" cy="1088703"/>
          </a:xfrm>
          <a:prstGeom prst="rect">
            <a:avLst/>
          </a:prstGeom>
        </p:spPr>
      </p:pic>
      <p:pic>
        <p:nvPicPr>
          <p:cNvPr id="41" name="Imagem 40"/>
          <p:cNvPicPr>
            <a:picLocks noChangeAspect="1"/>
          </p:cNvPicPr>
          <p:nvPr/>
        </p:nvPicPr>
        <p:blipFill rotWithShape="1"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6200000">
            <a:off x="-3220643" y="3211907"/>
            <a:ext cx="6865146" cy="427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731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upo 46"/>
          <p:cNvGrpSpPr/>
          <p:nvPr/>
        </p:nvGrpSpPr>
        <p:grpSpPr>
          <a:xfrm>
            <a:off x="361701" y="620688"/>
            <a:ext cx="8386763" cy="476498"/>
            <a:chOff x="361701" y="936278"/>
            <a:chExt cx="8386763" cy="476498"/>
          </a:xfrm>
        </p:grpSpPr>
        <p:sp>
          <p:nvSpPr>
            <p:cNvPr id="48" name="Retângulo 80"/>
            <p:cNvSpPr>
              <a:spLocks noChangeArrowheads="1"/>
            </p:cNvSpPr>
            <p:nvPr/>
          </p:nvSpPr>
          <p:spPr bwMode="auto">
            <a:xfrm>
              <a:off x="361701" y="966500"/>
              <a:ext cx="8386763" cy="4462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pt-BR" sz="2300" b="1" dirty="0" smtClean="0">
                  <a:solidFill>
                    <a:schemeClr val="bg1"/>
                  </a:solidFill>
                  <a:latin typeface="Verdana" pitchFamily="34" charset="0"/>
                </a:rPr>
                <a:t>Audiência e Perfil </a:t>
              </a:r>
              <a:r>
                <a:rPr lang="pt-BR" sz="2300" b="1" dirty="0" smtClean="0">
                  <a:solidFill>
                    <a:srgbClr val="E20A1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itchFamily="34" charset="0"/>
                </a:rPr>
                <a:t>Outernet</a:t>
              </a:r>
              <a:endParaRPr lang="pt-BR" sz="2300" b="1" dirty="0">
                <a:solidFill>
                  <a:srgbClr val="E20A1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</a:endParaRPr>
            </a:p>
          </p:txBody>
        </p:sp>
        <p:sp>
          <p:nvSpPr>
            <p:cNvPr id="49" name="Retângulo 48"/>
            <p:cNvSpPr/>
            <p:nvPr/>
          </p:nvSpPr>
          <p:spPr bwMode="auto">
            <a:xfrm>
              <a:off x="467544" y="936278"/>
              <a:ext cx="1368425" cy="44450"/>
            </a:xfrm>
            <a:prstGeom prst="rect">
              <a:avLst/>
            </a:prstGeom>
            <a:solidFill>
              <a:srgbClr val="E20A1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pt-BR" b="1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51" name="Retângulo 50"/>
          <p:cNvSpPr/>
          <p:nvPr/>
        </p:nvSpPr>
        <p:spPr>
          <a:xfrm>
            <a:off x="723910" y="5397"/>
            <a:ext cx="2146146" cy="399267"/>
          </a:xfrm>
          <a:prstGeom prst="rect">
            <a:avLst/>
          </a:prstGeom>
          <a:solidFill>
            <a:srgbClr val="DCDD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2" name="Retângulo 51"/>
          <p:cNvSpPr/>
          <p:nvPr/>
        </p:nvSpPr>
        <p:spPr>
          <a:xfrm>
            <a:off x="2870056" y="5397"/>
            <a:ext cx="6273944" cy="399267"/>
          </a:xfrm>
          <a:prstGeom prst="rect">
            <a:avLst/>
          </a:prstGeom>
          <a:solidFill>
            <a:srgbClr val="E20A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3" name="Retângulo 52"/>
          <p:cNvSpPr/>
          <p:nvPr/>
        </p:nvSpPr>
        <p:spPr>
          <a:xfrm>
            <a:off x="0" y="5397"/>
            <a:ext cx="723910" cy="3992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4" name="Retângulo 53"/>
          <p:cNvSpPr/>
          <p:nvPr/>
        </p:nvSpPr>
        <p:spPr>
          <a:xfrm>
            <a:off x="7246278" y="404664"/>
            <a:ext cx="1502186" cy="432048"/>
          </a:xfrm>
          <a:prstGeom prst="rect">
            <a:avLst/>
          </a:prstGeom>
          <a:solidFill>
            <a:srgbClr val="9696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6" name="Imagem 5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336" y="709072"/>
            <a:ext cx="1391409" cy="460122"/>
          </a:xfrm>
          <a:prstGeom prst="rect">
            <a:avLst/>
          </a:prstGeom>
        </p:spPr>
      </p:pic>
      <p:grpSp>
        <p:nvGrpSpPr>
          <p:cNvPr id="3" name="Grupo 2"/>
          <p:cNvGrpSpPr/>
          <p:nvPr/>
        </p:nvGrpSpPr>
        <p:grpSpPr>
          <a:xfrm>
            <a:off x="467544" y="1556792"/>
            <a:ext cx="8209880" cy="5112568"/>
            <a:chOff x="467544" y="1556792"/>
            <a:chExt cx="8209880" cy="5112568"/>
          </a:xfrm>
        </p:grpSpPr>
        <p:sp>
          <p:nvSpPr>
            <p:cNvPr id="4" name="Retângulo 3"/>
            <p:cNvSpPr/>
            <p:nvPr/>
          </p:nvSpPr>
          <p:spPr bwMode="auto">
            <a:xfrm>
              <a:off x="2129061" y="1556792"/>
              <a:ext cx="5081117" cy="123507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E20A1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pt-BR" sz="1600" dirty="0">
                <a:solidFill>
                  <a:prstClr val="white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" name="Retângulo 4"/>
            <p:cNvSpPr/>
            <p:nvPr/>
          </p:nvSpPr>
          <p:spPr bwMode="auto">
            <a:xfrm>
              <a:off x="2138586" y="1663936"/>
              <a:ext cx="45512" cy="202599"/>
            </a:xfrm>
            <a:prstGeom prst="rect">
              <a:avLst/>
            </a:prstGeom>
            <a:solidFill>
              <a:srgbClr val="E20A16"/>
            </a:solidFill>
            <a:ln>
              <a:solidFill>
                <a:srgbClr val="E20A1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pt-BR" sz="1600" dirty="0">
                <a:solidFill>
                  <a:prstClr val="white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" name="Retângulo 85"/>
            <p:cNvSpPr>
              <a:spLocks noChangeArrowheads="1"/>
            </p:cNvSpPr>
            <p:nvPr/>
          </p:nvSpPr>
          <p:spPr bwMode="auto">
            <a:xfrm>
              <a:off x="2174574" y="1628800"/>
              <a:ext cx="5035604" cy="10772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/>
              <a:r>
                <a:rPr lang="pt-BR" sz="16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itchFamily="34" charset="0"/>
                  <a:cs typeface="Arial" pitchFamily="34" charset="0"/>
                </a:rPr>
                <a:t>Audiência Efetiva</a:t>
              </a:r>
            </a:p>
            <a:p>
              <a:pPr algn="ctr"/>
              <a:r>
                <a:rPr lang="pt-BR" sz="3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itchFamily="34" charset="0"/>
                  <a:cs typeface="Arial" pitchFamily="34" charset="0"/>
                </a:rPr>
                <a:t>807.800</a:t>
              </a:r>
            </a:p>
            <a:p>
              <a:pPr algn="ctr"/>
              <a:r>
                <a:rPr lang="pt-BR" sz="12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itchFamily="34" charset="0"/>
                  <a:cs typeface="Arial" pitchFamily="34" charset="0"/>
                </a:rPr>
                <a:t>de </a:t>
              </a:r>
              <a:r>
                <a:rPr lang="pt-BR" sz="12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itchFamily="34" charset="0"/>
                  <a:cs typeface="Arial" pitchFamily="34" charset="0"/>
                </a:rPr>
                <a:t>pessoas que assistiram a programação da </a:t>
              </a:r>
              <a:r>
                <a:rPr lang="pt-BR" sz="1200" b="1" dirty="0" smtClean="0">
                  <a:solidFill>
                    <a:srgbClr val="E20A16"/>
                  </a:solidFill>
                  <a:latin typeface="Arial" pitchFamily="34" charset="0"/>
                  <a:cs typeface="Arial" pitchFamily="34" charset="0"/>
                </a:rPr>
                <a:t>OUTERNET</a:t>
              </a:r>
              <a:endParaRPr lang="pt-BR" sz="1200" b="1" dirty="0">
                <a:solidFill>
                  <a:srgbClr val="E20A16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7" name="Retângulo 6"/>
            <p:cNvSpPr/>
            <p:nvPr/>
          </p:nvSpPr>
          <p:spPr bwMode="auto">
            <a:xfrm>
              <a:off x="478855" y="1556794"/>
              <a:ext cx="1539876" cy="123507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E20A1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pt-BR" sz="1600" dirty="0">
                <a:solidFill>
                  <a:prstClr val="white"/>
                </a:solidFill>
                <a:latin typeface="Arial" pitchFamily="34" charset="0"/>
                <a:cs typeface="Arial" pitchFamily="34" charset="0"/>
              </a:endParaRPr>
            </a:p>
          </p:txBody>
        </p:sp>
        <p:pic>
          <p:nvPicPr>
            <p:cNvPr id="8" name="Picture 2" descr="https://encrypted-tbn2.gstatic.com/images?q=tbn:ANd9GcRLeYkVPjpQHWuUnCy7vroi3xYCQoCJSxyqE93VnhquHZrvTixwpg"/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9985" y="1692177"/>
              <a:ext cx="1119187" cy="1019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Retângulo 11"/>
            <p:cNvSpPr/>
            <p:nvPr/>
          </p:nvSpPr>
          <p:spPr bwMode="auto">
            <a:xfrm>
              <a:off x="489619" y="1662373"/>
              <a:ext cx="45512" cy="202599"/>
            </a:xfrm>
            <a:prstGeom prst="rect">
              <a:avLst/>
            </a:prstGeom>
            <a:solidFill>
              <a:srgbClr val="E20A16"/>
            </a:solidFill>
            <a:ln>
              <a:solidFill>
                <a:srgbClr val="E20A1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pt-BR" sz="1600" dirty="0">
                <a:solidFill>
                  <a:prstClr val="white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5" name="Retângulo 44"/>
            <p:cNvSpPr/>
            <p:nvPr/>
          </p:nvSpPr>
          <p:spPr bwMode="auto">
            <a:xfrm>
              <a:off x="7328669" y="1556794"/>
              <a:ext cx="1347787" cy="1235072"/>
            </a:xfrm>
            <a:prstGeom prst="rect">
              <a:avLst/>
            </a:prstGeom>
            <a:solidFill>
              <a:srgbClr val="E20A16"/>
            </a:solidFill>
            <a:ln w="6350">
              <a:solidFill>
                <a:srgbClr val="6D6E7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pt-BR" sz="2000" b="1" dirty="0" smtClean="0"/>
                <a:t>Porto Alegre</a:t>
              </a:r>
              <a:endParaRPr lang="pt-BR" sz="2000" b="1" dirty="0" smtClean="0"/>
            </a:p>
          </p:txBody>
        </p:sp>
        <p:sp>
          <p:nvSpPr>
            <p:cNvPr id="62" name="Retângulo de cantos arredondados 61"/>
            <p:cNvSpPr/>
            <p:nvPr/>
          </p:nvSpPr>
          <p:spPr>
            <a:xfrm>
              <a:off x="789000" y="3074293"/>
              <a:ext cx="1692651" cy="311274"/>
            </a:xfrm>
            <a:prstGeom prst="roundRect">
              <a:avLst/>
            </a:prstGeom>
            <a:solidFill>
              <a:srgbClr val="E20A16"/>
            </a:solidFill>
            <a:ln>
              <a:solidFill>
                <a:srgbClr val="E20A1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latin typeface="Arial" pitchFamily="34" charset="0"/>
                <a:cs typeface="Arial" pitchFamily="34" charset="0"/>
              </a:endParaRPr>
            </a:p>
          </p:txBody>
        </p:sp>
        <p:pic>
          <p:nvPicPr>
            <p:cNvPr id="66" name="Picture 2" descr="http://pixabay.com/static/uploads/photo/2012/04/28/19/08/sign-44080_640.png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549350" y="3074293"/>
              <a:ext cx="192026" cy="5056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0" name="CaixaDeTexto 89"/>
            <p:cNvSpPr txBox="1"/>
            <p:nvPr/>
          </p:nvSpPr>
          <p:spPr>
            <a:xfrm>
              <a:off x="789000" y="3068960"/>
              <a:ext cx="1692651" cy="5386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600" b="1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45% masculino</a:t>
              </a:r>
            </a:p>
            <a:p>
              <a:endParaRPr lang="pt-BR" sz="400" dirty="0" smtClean="0">
                <a:latin typeface="Arial" pitchFamily="34" charset="0"/>
                <a:cs typeface="Arial" pitchFamily="34" charset="0"/>
              </a:endParaRPr>
            </a:p>
            <a:p>
              <a:r>
                <a:rPr lang="pt-BR" sz="900" dirty="0" smtClean="0">
                  <a:latin typeface="Arial" pitchFamily="34" charset="0"/>
                  <a:cs typeface="Arial" pitchFamily="34" charset="0"/>
                </a:rPr>
                <a:t>* População geral: 47%</a:t>
              </a:r>
              <a:endParaRPr lang="pt-BR" sz="900" dirty="0">
                <a:latin typeface="Arial" pitchFamily="34" charset="0"/>
                <a:cs typeface="Arial" pitchFamily="34" charset="0"/>
              </a:endParaRPr>
            </a:p>
          </p:txBody>
        </p:sp>
        <p:pic>
          <p:nvPicPr>
            <p:cNvPr id="92" name="Picture 2" descr="http://pixabay.com/static/uploads/photo/2012/04/28/19/08/sign-44080_640.png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2700065" y="3075606"/>
              <a:ext cx="233019" cy="5056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3" name="Retângulo de cantos arredondados 92"/>
            <p:cNvSpPr/>
            <p:nvPr/>
          </p:nvSpPr>
          <p:spPr>
            <a:xfrm>
              <a:off x="2971907" y="3074293"/>
              <a:ext cx="1692651" cy="311274"/>
            </a:xfrm>
            <a:prstGeom prst="roundRect">
              <a:avLst/>
            </a:prstGeom>
            <a:solidFill>
              <a:srgbClr val="E20A16"/>
            </a:solidFill>
            <a:ln>
              <a:solidFill>
                <a:srgbClr val="E20A1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94" name="CaixaDeTexto 93"/>
            <p:cNvSpPr txBox="1"/>
            <p:nvPr/>
          </p:nvSpPr>
          <p:spPr>
            <a:xfrm>
              <a:off x="2971907" y="3068960"/>
              <a:ext cx="1692651" cy="5693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600" b="1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55% feminino</a:t>
              </a:r>
            </a:p>
            <a:p>
              <a:endParaRPr lang="pt-BR" sz="600" dirty="0" smtClean="0">
                <a:latin typeface="Arial" pitchFamily="34" charset="0"/>
                <a:cs typeface="Arial" pitchFamily="34" charset="0"/>
              </a:endParaRPr>
            </a:p>
            <a:p>
              <a:r>
                <a:rPr lang="pt-BR" sz="900" dirty="0" smtClean="0">
                  <a:latin typeface="Arial" pitchFamily="34" charset="0"/>
                  <a:cs typeface="Arial" pitchFamily="34" charset="0"/>
                </a:rPr>
                <a:t>* População geral: 53%</a:t>
              </a:r>
              <a:endParaRPr lang="pt-BR" sz="900" dirty="0">
                <a:latin typeface="Arial" pitchFamily="34" charset="0"/>
                <a:cs typeface="Arial" pitchFamily="34" charset="0"/>
              </a:endParaRPr>
            </a:p>
          </p:txBody>
        </p:sp>
        <p:pic>
          <p:nvPicPr>
            <p:cNvPr id="96" name="Picture 5" descr="C:\Users\mricardo\Desktop\crianca.png"/>
            <p:cNvPicPr>
              <a:picLocks noChangeAspect="1" noChangeArrowheads="1"/>
            </p:cNvPicPr>
            <p:nvPr/>
          </p:nvPicPr>
          <p:blipFill rotWithShape="1">
            <a:blip r:embed="rId6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683841" y="4581525"/>
              <a:ext cx="400832" cy="7700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7" name="Picture 7" descr="C:\Users\mricardo\Desktop\executivo 1.png"/>
            <p:cNvPicPr>
              <a:picLocks noChangeAspect="1" noChangeArrowheads="1"/>
            </p:cNvPicPr>
            <p:nvPr/>
          </p:nvPicPr>
          <p:blipFill rotWithShape="1">
            <a:blip r:embed="rId7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2681727" y="4440425"/>
              <a:ext cx="334361" cy="9117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8" name="Rectangle 1"/>
            <p:cNvSpPr/>
            <p:nvPr/>
          </p:nvSpPr>
          <p:spPr>
            <a:xfrm>
              <a:off x="587450" y="4266957"/>
              <a:ext cx="64807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pt-BR" sz="1600" b="1" dirty="0" smtClean="0">
                  <a:latin typeface="Arial" pitchFamily="34" charset="0"/>
                  <a:ea typeface="Verdana" pitchFamily="34" charset="0"/>
                  <a:cs typeface="Arial" pitchFamily="34" charset="0"/>
                </a:rPr>
                <a:t>14%</a:t>
              </a:r>
              <a:endParaRPr lang="pt-BR" sz="1600" b="1" dirty="0">
                <a:latin typeface="Arial" pitchFamily="34" charset="0"/>
                <a:ea typeface="Verdana" pitchFamily="34" charset="0"/>
                <a:cs typeface="Arial" pitchFamily="34" charset="0"/>
              </a:endParaRPr>
            </a:p>
          </p:txBody>
        </p:sp>
        <p:sp>
          <p:nvSpPr>
            <p:cNvPr id="99" name="Rectangle 1"/>
            <p:cNvSpPr/>
            <p:nvPr/>
          </p:nvSpPr>
          <p:spPr>
            <a:xfrm>
              <a:off x="1216472" y="4189616"/>
              <a:ext cx="64807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pt-BR" sz="1600" b="1" dirty="0" smtClean="0">
                  <a:latin typeface="Arial" pitchFamily="34" charset="0"/>
                  <a:ea typeface="Verdana" pitchFamily="34" charset="0"/>
                  <a:cs typeface="Arial" pitchFamily="34" charset="0"/>
                </a:rPr>
                <a:t>16%</a:t>
              </a:r>
              <a:endParaRPr lang="pt-BR" sz="1600" b="1" dirty="0">
                <a:latin typeface="Arial" pitchFamily="34" charset="0"/>
                <a:ea typeface="Verdana" pitchFamily="34" charset="0"/>
                <a:cs typeface="Arial" pitchFamily="34" charset="0"/>
              </a:endParaRPr>
            </a:p>
          </p:txBody>
        </p:sp>
        <p:sp>
          <p:nvSpPr>
            <p:cNvPr id="100" name="Rectangle 1"/>
            <p:cNvSpPr/>
            <p:nvPr/>
          </p:nvSpPr>
          <p:spPr>
            <a:xfrm>
              <a:off x="1869877" y="3920634"/>
              <a:ext cx="64807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pt-BR" sz="1600" b="1" dirty="0" smtClean="0">
                  <a:latin typeface="Arial" pitchFamily="34" charset="0"/>
                  <a:ea typeface="Verdana" pitchFamily="34" charset="0"/>
                  <a:cs typeface="Arial" pitchFamily="34" charset="0"/>
                </a:rPr>
                <a:t>22%</a:t>
              </a:r>
              <a:endParaRPr lang="pt-BR" sz="1600" b="1" dirty="0">
                <a:latin typeface="Arial" pitchFamily="34" charset="0"/>
                <a:ea typeface="Verdana" pitchFamily="34" charset="0"/>
                <a:cs typeface="Arial" pitchFamily="34" charset="0"/>
              </a:endParaRPr>
            </a:p>
          </p:txBody>
        </p:sp>
        <p:sp>
          <p:nvSpPr>
            <p:cNvPr id="101" name="Rectangle 1"/>
            <p:cNvSpPr/>
            <p:nvPr/>
          </p:nvSpPr>
          <p:spPr>
            <a:xfrm>
              <a:off x="2514009" y="4122941"/>
              <a:ext cx="64807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pt-BR" sz="1600" b="1" dirty="0" smtClean="0">
                  <a:latin typeface="Arial" pitchFamily="34" charset="0"/>
                  <a:ea typeface="Verdana" pitchFamily="34" charset="0"/>
                  <a:cs typeface="Arial" pitchFamily="34" charset="0"/>
                </a:rPr>
                <a:t>17%</a:t>
              </a:r>
              <a:endParaRPr lang="pt-BR" sz="1600" b="1" dirty="0">
                <a:latin typeface="Arial" pitchFamily="34" charset="0"/>
                <a:ea typeface="Verdana" pitchFamily="34" charset="0"/>
                <a:cs typeface="Arial" pitchFamily="34" charset="0"/>
              </a:endParaRPr>
            </a:p>
          </p:txBody>
        </p:sp>
        <p:sp>
          <p:nvSpPr>
            <p:cNvPr id="102" name="Rectangle 1"/>
            <p:cNvSpPr/>
            <p:nvPr/>
          </p:nvSpPr>
          <p:spPr>
            <a:xfrm>
              <a:off x="3156496" y="4271149"/>
              <a:ext cx="64807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pt-BR" sz="1600" b="1" dirty="0" smtClean="0">
                  <a:latin typeface="Arial" pitchFamily="34" charset="0"/>
                  <a:ea typeface="Verdana" pitchFamily="34" charset="0"/>
                  <a:cs typeface="Arial" pitchFamily="34" charset="0"/>
                </a:rPr>
                <a:t>14%</a:t>
              </a:r>
              <a:endParaRPr lang="pt-BR" sz="1600" b="1" dirty="0">
                <a:latin typeface="Arial" pitchFamily="34" charset="0"/>
                <a:ea typeface="Verdana" pitchFamily="34" charset="0"/>
                <a:cs typeface="Arial" pitchFamily="34" charset="0"/>
              </a:endParaRPr>
            </a:p>
          </p:txBody>
        </p:sp>
        <p:sp>
          <p:nvSpPr>
            <p:cNvPr id="103" name="Rectangle 1"/>
            <p:cNvSpPr/>
            <p:nvPr/>
          </p:nvSpPr>
          <p:spPr>
            <a:xfrm>
              <a:off x="3808760" y="4124697"/>
              <a:ext cx="64807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pt-BR" sz="1600" b="1" dirty="0" smtClean="0">
                  <a:latin typeface="Arial" pitchFamily="34" charset="0"/>
                  <a:ea typeface="Verdana" pitchFamily="34" charset="0"/>
                  <a:cs typeface="Arial" pitchFamily="34" charset="0"/>
                </a:rPr>
                <a:t>17%</a:t>
              </a:r>
              <a:endParaRPr lang="pt-BR" sz="1600" b="1" dirty="0">
                <a:latin typeface="Arial" pitchFamily="34" charset="0"/>
                <a:ea typeface="Verdana" pitchFamily="34" charset="0"/>
                <a:cs typeface="Arial" pitchFamily="34" charset="0"/>
              </a:endParaRPr>
            </a:p>
          </p:txBody>
        </p:sp>
        <p:pic>
          <p:nvPicPr>
            <p:cNvPr id="104" name="Picture 4" descr="http://pt.dreamstime.com/silhuetas-das-pupilas-da-escola-thumb4602022.jpg"/>
            <p:cNvPicPr>
              <a:picLocks noChangeAspect="1" noChangeArrowheads="1"/>
            </p:cNvPicPr>
            <p:nvPr/>
          </p:nvPicPr>
          <p:blipFill rotWithShape="1">
            <a:blip r:embed="rId8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1384593" y="4508500"/>
              <a:ext cx="310663" cy="8436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5" name="Picture 7" descr="C:\Users\mricardo\Desktop\executivo 1.png"/>
            <p:cNvPicPr>
              <a:picLocks noChangeAspect="1" noChangeArrowheads="1"/>
            </p:cNvPicPr>
            <p:nvPr/>
          </p:nvPicPr>
          <p:blipFill rotWithShape="1">
            <a:blip r:embed="rId9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3338612" y="4581525"/>
              <a:ext cx="283358" cy="7726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6" name="Picture 12" descr="https://encrypted-tbn2.gstatic.com/images?q=tbn:ANd9GcRf1xgzeHnpdEjbjfx2DcyjI-llIWy0v-WdzhELGnQ_ef-r-Wr_1A"/>
            <p:cNvPicPr>
              <a:picLocks noChangeAspect="1" noChangeArrowheads="1"/>
            </p:cNvPicPr>
            <p:nvPr/>
          </p:nvPicPr>
          <p:blipFill rotWithShape="1">
            <a:blip r:embed="rId10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3909301" y="4437063"/>
              <a:ext cx="456473" cy="9266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07" name="Conector reto 106"/>
            <p:cNvCxnSpPr/>
            <p:nvPr/>
          </p:nvCxnSpPr>
          <p:spPr>
            <a:xfrm flipV="1">
              <a:off x="549350" y="5358695"/>
              <a:ext cx="3912045" cy="3486"/>
            </a:xfrm>
            <a:prstGeom prst="line">
              <a:avLst/>
            </a:prstGeom>
            <a:ln w="28575">
              <a:solidFill>
                <a:srgbClr val="E20A1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ector reto 107"/>
            <p:cNvCxnSpPr/>
            <p:nvPr/>
          </p:nvCxnSpPr>
          <p:spPr>
            <a:xfrm flipV="1">
              <a:off x="564813" y="5358695"/>
              <a:ext cx="0" cy="144000"/>
            </a:xfrm>
            <a:prstGeom prst="line">
              <a:avLst/>
            </a:prstGeom>
            <a:ln w="28575">
              <a:solidFill>
                <a:srgbClr val="E20A1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ector reto 108"/>
            <p:cNvCxnSpPr/>
            <p:nvPr/>
          </p:nvCxnSpPr>
          <p:spPr>
            <a:xfrm flipV="1">
              <a:off x="1212885" y="5358695"/>
              <a:ext cx="0" cy="144000"/>
            </a:xfrm>
            <a:prstGeom prst="line">
              <a:avLst/>
            </a:prstGeom>
            <a:ln w="28575">
              <a:solidFill>
                <a:srgbClr val="E20A1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ector reto 109"/>
            <p:cNvCxnSpPr/>
            <p:nvPr/>
          </p:nvCxnSpPr>
          <p:spPr>
            <a:xfrm flipV="1">
              <a:off x="1860957" y="5358711"/>
              <a:ext cx="0" cy="144000"/>
            </a:xfrm>
            <a:prstGeom prst="line">
              <a:avLst/>
            </a:prstGeom>
            <a:ln w="28575">
              <a:solidFill>
                <a:srgbClr val="E20A1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ector reto 110"/>
            <p:cNvCxnSpPr/>
            <p:nvPr/>
          </p:nvCxnSpPr>
          <p:spPr>
            <a:xfrm flipV="1">
              <a:off x="2503696" y="5358695"/>
              <a:ext cx="0" cy="144000"/>
            </a:xfrm>
            <a:prstGeom prst="line">
              <a:avLst/>
            </a:prstGeom>
            <a:ln w="28575">
              <a:solidFill>
                <a:srgbClr val="E20A1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ector reto 111"/>
            <p:cNvCxnSpPr/>
            <p:nvPr/>
          </p:nvCxnSpPr>
          <p:spPr>
            <a:xfrm flipV="1">
              <a:off x="3157101" y="5358695"/>
              <a:ext cx="0" cy="144000"/>
            </a:xfrm>
            <a:prstGeom prst="line">
              <a:avLst/>
            </a:prstGeom>
            <a:ln w="28575">
              <a:solidFill>
                <a:srgbClr val="E20A1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Conector reto 112"/>
            <p:cNvCxnSpPr/>
            <p:nvPr/>
          </p:nvCxnSpPr>
          <p:spPr>
            <a:xfrm flipV="1">
              <a:off x="3805173" y="5358695"/>
              <a:ext cx="0" cy="144000"/>
            </a:xfrm>
            <a:prstGeom prst="line">
              <a:avLst/>
            </a:prstGeom>
            <a:ln w="28575">
              <a:solidFill>
                <a:srgbClr val="E20A1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ector reto 113"/>
            <p:cNvCxnSpPr/>
            <p:nvPr/>
          </p:nvCxnSpPr>
          <p:spPr>
            <a:xfrm flipV="1">
              <a:off x="4453245" y="5358711"/>
              <a:ext cx="0" cy="144000"/>
            </a:xfrm>
            <a:prstGeom prst="line">
              <a:avLst/>
            </a:prstGeom>
            <a:ln w="28575">
              <a:solidFill>
                <a:srgbClr val="E20A1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CaixaDeTexto 114"/>
            <p:cNvSpPr txBox="1"/>
            <p:nvPr/>
          </p:nvSpPr>
          <p:spPr>
            <a:xfrm>
              <a:off x="578530" y="5385117"/>
              <a:ext cx="3883596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100" dirty="0" smtClean="0">
                  <a:latin typeface="Arial" pitchFamily="34" charset="0"/>
                  <a:cs typeface="Arial" pitchFamily="34" charset="0"/>
                </a:rPr>
                <a:t> 10/17        18/24        25/34        35/44        45/54          55+</a:t>
              </a:r>
            </a:p>
            <a:p>
              <a:endParaRPr lang="pt-BR" sz="400" dirty="0" smtClean="0">
                <a:latin typeface="Arial" pitchFamily="34" charset="0"/>
                <a:cs typeface="Arial" pitchFamily="34" charset="0"/>
              </a:endParaRPr>
            </a:p>
            <a:p>
              <a:pPr algn="just"/>
              <a:r>
                <a:rPr lang="pt-BR" sz="900" dirty="0" smtClean="0">
                  <a:latin typeface="Arial" pitchFamily="34" charset="0"/>
                  <a:cs typeface="Arial" pitchFamily="34" charset="0"/>
                </a:rPr>
                <a:t>* </a:t>
              </a:r>
              <a:r>
                <a:rPr lang="pt-BR" sz="900" dirty="0">
                  <a:latin typeface="Arial" pitchFamily="34" charset="0"/>
                  <a:cs typeface="Arial" pitchFamily="34" charset="0"/>
                </a:rPr>
                <a:t>População geral: 10/17 anos – </a:t>
              </a:r>
              <a:r>
                <a:rPr lang="pt-BR" sz="900" dirty="0" smtClean="0">
                  <a:latin typeface="Arial" pitchFamily="34" charset="0"/>
                  <a:cs typeface="Arial" pitchFamily="34" charset="0"/>
                </a:rPr>
                <a:t>15%; </a:t>
              </a:r>
              <a:r>
                <a:rPr lang="pt-BR" sz="900" dirty="0">
                  <a:latin typeface="Arial" pitchFamily="34" charset="0"/>
                  <a:cs typeface="Arial" pitchFamily="34" charset="0"/>
                </a:rPr>
                <a:t>18/24 anos – </a:t>
              </a:r>
              <a:r>
                <a:rPr lang="pt-BR" sz="900" dirty="0" smtClean="0">
                  <a:latin typeface="Arial" pitchFamily="34" charset="0"/>
                  <a:cs typeface="Arial" pitchFamily="34" charset="0"/>
                </a:rPr>
                <a:t>13%; </a:t>
              </a:r>
              <a:r>
                <a:rPr lang="pt-BR" sz="900" dirty="0">
                  <a:latin typeface="Arial" pitchFamily="34" charset="0"/>
                  <a:cs typeface="Arial" pitchFamily="34" charset="0"/>
                </a:rPr>
                <a:t>25/34 anos – </a:t>
              </a:r>
              <a:r>
                <a:rPr lang="pt-BR" sz="900" dirty="0" smtClean="0">
                  <a:latin typeface="Arial" pitchFamily="34" charset="0"/>
                  <a:cs typeface="Arial" pitchFamily="34" charset="0"/>
                </a:rPr>
                <a:t>20%; </a:t>
              </a:r>
              <a:r>
                <a:rPr lang="pt-BR" sz="900" dirty="0">
                  <a:latin typeface="Arial" pitchFamily="34" charset="0"/>
                  <a:cs typeface="Arial" pitchFamily="34" charset="0"/>
                </a:rPr>
                <a:t>35/44 anos – </a:t>
              </a:r>
              <a:r>
                <a:rPr lang="pt-BR" sz="900" dirty="0" smtClean="0">
                  <a:latin typeface="Arial" pitchFamily="34" charset="0"/>
                  <a:cs typeface="Arial" pitchFamily="34" charset="0"/>
                </a:rPr>
                <a:t>16%; </a:t>
              </a:r>
              <a:r>
                <a:rPr lang="pt-BR" sz="900" dirty="0">
                  <a:latin typeface="Arial" pitchFamily="34" charset="0"/>
                  <a:cs typeface="Arial" pitchFamily="34" charset="0"/>
                </a:rPr>
                <a:t>45/54 anos – </a:t>
              </a:r>
              <a:r>
                <a:rPr lang="pt-BR" sz="900" dirty="0" smtClean="0">
                  <a:latin typeface="Arial" pitchFamily="34" charset="0"/>
                  <a:cs typeface="Arial" pitchFamily="34" charset="0"/>
                </a:rPr>
                <a:t>15%; </a:t>
              </a:r>
              <a:r>
                <a:rPr lang="pt-BR" sz="900" dirty="0">
                  <a:latin typeface="Arial" pitchFamily="34" charset="0"/>
                  <a:cs typeface="Arial" pitchFamily="34" charset="0"/>
                </a:rPr>
                <a:t>55+ anos – </a:t>
              </a:r>
              <a:r>
                <a:rPr lang="pt-BR" sz="900" dirty="0" smtClean="0">
                  <a:latin typeface="Arial" pitchFamily="34" charset="0"/>
                  <a:cs typeface="Arial" pitchFamily="34" charset="0"/>
                </a:rPr>
                <a:t>21%.</a:t>
              </a:r>
              <a:endParaRPr lang="pt-BR" sz="900" dirty="0">
                <a:latin typeface="Arial" pitchFamily="34" charset="0"/>
                <a:cs typeface="Arial" pitchFamily="34" charset="0"/>
              </a:endParaRPr>
            </a:p>
          </p:txBody>
        </p:sp>
        <p:pic>
          <p:nvPicPr>
            <p:cNvPr id="116" name="Picture 2" descr="http://4.bp.blogspot.com/-avCSxETTiQs/TuYeRXPbr-I/AAAAAAAAFr8/L6l78vgpGvo/s1600/silhueta.jpg"/>
            <p:cNvPicPr>
              <a:picLocks noChangeAspect="1" noChangeArrowheads="1"/>
            </p:cNvPicPr>
            <p:nvPr/>
          </p:nvPicPr>
          <p:blipFill>
            <a:blip r:embed="rId11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92780" y="4221164"/>
              <a:ext cx="413485" cy="11319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aphicFrame>
          <p:nvGraphicFramePr>
            <p:cNvPr id="117" name="Gráfico 116"/>
            <p:cNvGraphicFramePr/>
            <p:nvPr>
              <p:extLst>
                <p:ext uri="{D42A27DB-BD31-4B8C-83A1-F6EECF244321}">
                  <p14:modId xmlns:p14="http://schemas.microsoft.com/office/powerpoint/2010/main" val="4236293030"/>
                </p:ext>
              </p:extLst>
            </p:nvPr>
          </p:nvGraphicFramePr>
          <p:xfrm>
            <a:off x="4932313" y="3340540"/>
            <a:ext cx="3667074" cy="2055288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2"/>
            </a:graphicData>
          </a:graphic>
        </p:graphicFrame>
        <p:sp>
          <p:nvSpPr>
            <p:cNvPr id="118" name="CaixaDeTexto 117"/>
            <p:cNvSpPr txBox="1"/>
            <p:nvPr/>
          </p:nvSpPr>
          <p:spPr>
            <a:xfrm>
              <a:off x="5485968" y="5430416"/>
              <a:ext cx="2758713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900" dirty="0" smtClean="0">
                  <a:latin typeface="Arial" pitchFamily="34" charset="0"/>
                  <a:cs typeface="Arial" pitchFamily="34" charset="0"/>
                </a:rPr>
                <a:t>* População geral: B1 – 13%; B2 – 30%; C – 44%.</a:t>
              </a:r>
              <a:endParaRPr lang="pt-BR" sz="900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19" name="Retângulo 118"/>
            <p:cNvSpPr/>
            <p:nvPr/>
          </p:nvSpPr>
          <p:spPr bwMode="auto">
            <a:xfrm>
              <a:off x="467544" y="6334095"/>
              <a:ext cx="1368425" cy="44450"/>
            </a:xfrm>
            <a:prstGeom prst="rect">
              <a:avLst/>
            </a:prstGeom>
            <a:solidFill>
              <a:srgbClr val="E20A1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pt-BR" b="1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20" name="CaixaDeTexto 119"/>
            <p:cNvSpPr txBox="1"/>
            <p:nvPr/>
          </p:nvSpPr>
          <p:spPr>
            <a:xfrm>
              <a:off x="468462" y="6392361"/>
              <a:ext cx="820896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pt-BR" sz="6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Fonte </a:t>
              </a:r>
              <a:r>
                <a:rPr lang="pt-BR" sz="600" b="1" i="1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Ipsos</a:t>
              </a:r>
              <a:r>
                <a:rPr lang="pt-BR" sz="6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: Estudos </a:t>
              </a:r>
              <a:r>
                <a:rPr lang="pt-BR" sz="600" b="1" i="1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Marplan</a:t>
              </a:r>
              <a:r>
                <a:rPr lang="pt-BR" sz="6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EGM –Julho/2012 a Junho/2013 – Filtro: 10+ anos - Porto Alegre: assistiu/viu TVs fora de casa com programação própria </a:t>
              </a:r>
              <a:r>
                <a:rPr lang="pt-BR" sz="600" b="1" i="1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últ</a:t>
              </a:r>
              <a:r>
                <a:rPr lang="pt-BR" sz="6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 30 dias no metrô, ônibus (</a:t>
              </a:r>
              <a:r>
                <a:rPr lang="pt-BR" sz="600" b="1" i="1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share</a:t>
              </a:r>
              <a:r>
                <a:rPr lang="pt-BR" sz="6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Band Outernet: 80%) ou rodoviárias; Brasília: assistiu/viu TVs fora de casa com programação própria </a:t>
              </a:r>
              <a:r>
                <a:rPr lang="pt-BR" sz="600" b="1" i="1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últ</a:t>
              </a:r>
              <a:r>
                <a:rPr lang="pt-BR" sz="6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 30 dias no metrô, ônibus (</a:t>
              </a:r>
              <a:r>
                <a:rPr lang="pt-BR" sz="600" b="1" i="1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share</a:t>
              </a:r>
              <a:r>
                <a:rPr lang="pt-BR" sz="6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Band Outernet: 40%) ou </a:t>
              </a:r>
              <a:r>
                <a:rPr lang="pt-BR" sz="600" b="1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rodoviárias (807.800).</a:t>
              </a:r>
              <a:endParaRPr lang="pt-BR" sz="600" b="1" i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10087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upo 20"/>
          <p:cNvGrpSpPr/>
          <p:nvPr/>
        </p:nvGrpSpPr>
        <p:grpSpPr>
          <a:xfrm>
            <a:off x="361701" y="620688"/>
            <a:ext cx="8386763" cy="476498"/>
            <a:chOff x="361701" y="936278"/>
            <a:chExt cx="8386763" cy="476498"/>
          </a:xfrm>
        </p:grpSpPr>
        <p:sp>
          <p:nvSpPr>
            <p:cNvPr id="22" name="Retângulo 80"/>
            <p:cNvSpPr>
              <a:spLocks noChangeArrowheads="1"/>
            </p:cNvSpPr>
            <p:nvPr/>
          </p:nvSpPr>
          <p:spPr bwMode="auto">
            <a:xfrm>
              <a:off x="361701" y="966500"/>
              <a:ext cx="8386763" cy="4462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pt-BR" sz="2300" b="1" dirty="0" smtClean="0">
                  <a:solidFill>
                    <a:schemeClr val="bg1"/>
                  </a:solidFill>
                  <a:latin typeface="Verdana" pitchFamily="34" charset="0"/>
                </a:rPr>
                <a:t>Ranking de audiência dos veículos</a:t>
              </a:r>
              <a:endParaRPr lang="pt-BR" sz="2300" b="1" dirty="0">
                <a:solidFill>
                  <a:schemeClr val="bg1"/>
                </a:solidFill>
                <a:latin typeface="Verdana" pitchFamily="34" charset="0"/>
              </a:endParaRPr>
            </a:p>
          </p:txBody>
        </p:sp>
        <p:sp>
          <p:nvSpPr>
            <p:cNvPr id="23" name="Retângulo 22"/>
            <p:cNvSpPr/>
            <p:nvPr/>
          </p:nvSpPr>
          <p:spPr bwMode="auto">
            <a:xfrm>
              <a:off x="467544" y="936278"/>
              <a:ext cx="1368425" cy="44450"/>
            </a:xfrm>
            <a:prstGeom prst="rect">
              <a:avLst/>
            </a:prstGeom>
            <a:solidFill>
              <a:srgbClr val="E20A1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pt-BR" b="1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pic>
        <p:nvPicPr>
          <p:cNvPr id="24" name="Imagem 2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336" y="709072"/>
            <a:ext cx="1391409" cy="460122"/>
          </a:xfrm>
          <a:prstGeom prst="rect">
            <a:avLst/>
          </a:prstGeom>
        </p:spPr>
      </p:pic>
      <p:grpSp>
        <p:nvGrpSpPr>
          <p:cNvPr id="3" name="Grupo 2"/>
          <p:cNvGrpSpPr/>
          <p:nvPr/>
        </p:nvGrpSpPr>
        <p:grpSpPr>
          <a:xfrm>
            <a:off x="467544" y="1556792"/>
            <a:ext cx="8209880" cy="5112568"/>
            <a:chOff x="467544" y="1556792"/>
            <a:chExt cx="8209880" cy="5112568"/>
          </a:xfrm>
        </p:grpSpPr>
        <p:sp>
          <p:nvSpPr>
            <p:cNvPr id="4" name="Retângulo 3"/>
            <p:cNvSpPr/>
            <p:nvPr/>
          </p:nvSpPr>
          <p:spPr bwMode="auto">
            <a:xfrm>
              <a:off x="2129061" y="1556792"/>
              <a:ext cx="5081117" cy="123507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E20A1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pt-BR" sz="1600" dirty="0">
                <a:solidFill>
                  <a:prstClr val="white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" name="Retângulo 4"/>
            <p:cNvSpPr/>
            <p:nvPr/>
          </p:nvSpPr>
          <p:spPr bwMode="auto">
            <a:xfrm>
              <a:off x="2138586" y="1663936"/>
              <a:ext cx="45512" cy="202599"/>
            </a:xfrm>
            <a:prstGeom prst="rect">
              <a:avLst/>
            </a:prstGeom>
            <a:solidFill>
              <a:srgbClr val="E20A16"/>
            </a:solidFill>
            <a:ln>
              <a:solidFill>
                <a:srgbClr val="E20A1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pt-BR" sz="1600" dirty="0">
                <a:solidFill>
                  <a:prstClr val="white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" name="Retângulo 85"/>
            <p:cNvSpPr>
              <a:spLocks noChangeArrowheads="1"/>
            </p:cNvSpPr>
            <p:nvPr/>
          </p:nvSpPr>
          <p:spPr bwMode="auto">
            <a:xfrm>
              <a:off x="2174574" y="1639952"/>
              <a:ext cx="5035604" cy="10618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/>
              <a:r>
                <a:rPr lang="pt-BR" sz="16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itchFamily="34" charset="0"/>
                  <a:cs typeface="Arial" pitchFamily="34" charset="0"/>
                </a:rPr>
                <a:t>Audiência Efetiva </a:t>
              </a:r>
              <a:r>
                <a:rPr lang="pt-BR" sz="1600" b="1" dirty="0" smtClean="0">
                  <a:solidFill>
                    <a:srgbClr val="E20A16"/>
                  </a:solidFill>
                  <a:latin typeface="Arial" pitchFamily="34" charset="0"/>
                  <a:cs typeface="Arial" pitchFamily="34" charset="0"/>
                </a:rPr>
                <a:t>OUTERNET</a:t>
              </a:r>
            </a:p>
            <a:p>
              <a:pPr algn="ctr"/>
              <a:r>
                <a:rPr lang="pt-BR" sz="3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itchFamily="34" charset="0"/>
                  <a:cs typeface="Arial" pitchFamily="34" charset="0"/>
                </a:rPr>
                <a:t>807.800</a:t>
              </a:r>
            </a:p>
            <a:p>
              <a:pPr algn="ctr"/>
              <a:r>
                <a:rPr lang="pt-B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itchFamily="34" charset="0"/>
                  <a:cs typeface="Arial" pitchFamily="34" charset="0"/>
                </a:rPr>
                <a:t>de </a:t>
              </a:r>
              <a:r>
                <a:rPr lang="pt-BR" sz="11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itchFamily="34" charset="0"/>
                  <a:cs typeface="Arial" pitchFamily="34" charset="0"/>
                </a:rPr>
                <a:t>pessoas que assistiram a programação </a:t>
              </a:r>
              <a:r>
                <a:rPr lang="pt-B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itchFamily="34" charset="0"/>
                  <a:cs typeface="Arial" pitchFamily="34" charset="0"/>
                </a:rPr>
                <a:t>nos canais da Band Outernet</a:t>
              </a:r>
              <a:endParaRPr lang="pt-BR" sz="11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7" name="Retângulo 6"/>
            <p:cNvSpPr/>
            <p:nvPr/>
          </p:nvSpPr>
          <p:spPr bwMode="auto">
            <a:xfrm>
              <a:off x="478855" y="1556794"/>
              <a:ext cx="1539876" cy="123507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E20A1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pt-BR" sz="1600" dirty="0">
                <a:solidFill>
                  <a:prstClr val="white"/>
                </a:solidFill>
                <a:latin typeface="Arial" pitchFamily="34" charset="0"/>
                <a:cs typeface="Arial" pitchFamily="34" charset="0"/>
              </a:endParaRPr>
            </a:p>
          </p:txBody>
        </p:sp>
        <p:pic>
          <p:nvPicPr>
            <p:cNvPr id="8" name="Picture 2" descr="https://encrypted-tbn2.gstatic.com/images?q=tbn:ANd9GcRLeYkVPjpQHWuUnCy7vroi3xYCQoCJSxyqE93VnhquHZrvTixwpg"/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9985" y="1692177"/>
              <a:ext cx="1119187" cy="1019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Retângulo 8"/>
            <p:cNvSpPr/>
            <p:nvPr/>
          </p:nvSpPr>
          <p:spPr bwMode="auto">
            <a:xfrm>
              <a:off x="489619" y="1662373"/>
              <a:ext cx="45512" cy="202599"/>
            </a:xfrm>
            <a:prstGeom prst="rect">
              <a:avLst/>
            </a:prstGeom>
            <a:solidFill>
              <a:srgbClr val="E20A16"/>
            </a:solidFill>
            <a:ln>
              <a:solidFill>
                <a:srgbClr val="E20A1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pt-BR" sz="1600" dirty="0">
                <a:solidFill>
                  <a:prstClr val="white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3" name="Retângulo 12"/>
            <p:cNvSpPr/>
            <p:nvPr/>
          </p:nvSpPr>
          <p:spPr bwMode="auto">
            <a:xfrm>
              <a:off x="7328669" y="1556794"/>
              <a:ext cx="1347787" cy="1235072"/>
            </a:xfrm>
            <a:prstGeom prst="rect">
              <a:avLst/>
            </a:prstGeom>
            <a:solidFill>
              <a:srgbClr val="E20A16"/>
            </a:solidFill>
            <a:ln w="6350">
              <a:solidFill>
                <a:srgbClr val="6D6E7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pt-BR" sz="2000" b="1" dirty="0" smtClean="0"/>
                <a:t>Porto Alegre</a:t>
              </a:r>
              <a:endParaRPr lang="pt-BR" sz="2000" b="1" dirty="0" smtClean="0"/>
            </a:p>
          </p:txBody>
        </p:sp>
        <p:graphicFrame>
          <p:nvGraphicFramePr>
            <p:cNvPr id="62" name="Gráfico 61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2885949180"/>
                </p:ext>
              </p:extLst>
            </p:nvPr>
          </p:nvGraphicFramePr>
          <p:xfrm>
            <a:off x="475034" y="2791869"/>
            <a:ext cx="8202390" cy="3435918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sp>
          <p:nvSpPr>
            <p:cNvPr id="63" name="Retângulo 62"/>
            <p:cNvSpPr/>
            <p:nvPr/>
          </p:nvSpPr>
          <p:spPr bwMode="auto">
            <a:xfrm>
              <a:off x="467544" y="6241762"/>
              <a:ext cx="1368425" cy="44450"/>
            </a:xfrm>
            <a:prstGeom prst="rect">
              <a:avLst/>
            </a:prstGeom>
            <a:solidFill>
              <a:srgbClr val="E20A1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pt-BR" b="1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64" name="CaixaDeTexto 63"/>
            <p:cNvSpPr txBox="1"/>
            <p:nvPr/>
          </p:nvSpPr>
          <p:spPr>
            <a:xfrm>
              <a:off x="468462" y="6300028"/>
              <a:ext cx="82089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pt-BR" sz="6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Fonte </a:t>
              </a:r>
              <a:r>
                <a:rPr lang="pt-BR" sz="600" b="1" i="1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Ipsos</a:t>
              </a:r>
              <a:r>
                <a:rPr lang="pt-BR" sz="6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: Estudos </a:t>
              </a:r>
              <a:r>
                <a:rPr lang="pt-BR" sz="600" b="1" i="1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Marplan</a:t>
              </a:r>
              <a:r>
                <a:rPr lang="pt-BR" sz="6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EGM –Julho/2012 a Junho/2013 – </a:t>
              </a:r>
              <a:r>
                <a:rPr lang="pt-BR" sz="600" b="1" i="1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Gde</a:t>
              </a:r>
              <a:r>
                <a:rPr lang="pt-BR" sz="600" b="1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Porto Alegre </a:t>
              </a:r>
              <a:r>
                <a:rPr lang="pt-BR" sz="6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- Filtro: 10+ anos </a:t>
              </a:r>
              <a:r>
                <a:rPr lang="pt-BR" sz="600" b="1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(2.824.200) </a:t>
              </a:r>
              <a:endParaRPr lang="pt-BR" sz="600" b="1" i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algn="just"/>
              <a:r>
                <a:rPr lang="pt-BR" sz="6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Variável Band Outernet: Porto Alegre: assistiu/viu TVs fora de casa com programação própria </a:t>
              </a:r>
              <a:r>
                <a:rPr lang="pt-BR" sz="600" b="1" i="1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últ</a:t>
              </a:r>
              <a:r>
                <a:rPr lang="pt-BR" sz="6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 30 dias no metrô, ônibus (</a:t>
              </a:r>
              <a:r>
                <a:rPr lang="pt-BR" sz="600" b="1" i="1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share</a:t>
              </a:r>
              <a:r>
                <a:rPr lang="pt-BR" sz="6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Band Outernet: 80%) ou rodoviárias; Brasília: assistiu/viu TVs fora de casa com programação própria </a:t>
              </a:r>
              <a:r>
                <a:rPr lang="pt-BR" sz="600" b="1" i="1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últ</a:t>
              </a:r>
              <a:r>
                <a:rPr lang="pt-BR" sz="6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 30 dias no metrô, ônibus (</a:t>
              </a:r>
              <a:r>
                <a:rPr lang="pt-BR" sz="600" b="1" i="1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share</a:t>
              </a:r>
              <a:r>
                <a:rPr lang="pt-BR" sz="6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Band Outernet: 40%) ou rodoviárias </a:t>
              </a:r>
              <a:r>
                <a:rPr lang="pt-BR" sz="600" b="1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(807.800</a:t>
              </a:r>
              <a:r>
                <a:rPr lang="pt-BR" sz="6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).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79234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336" y="709072"/>
            <a:ext cx="1391409" cy="460122"/>
          </a:xfrm>
          <a:prstGeom prst="rect">
            <a:avLst/>
          </a:prstGeom>
        </p:spPr>
      </p:pic>
      <p:grpSp>
        <p:nvGrpSpPr>
          <p:cNvPr id="35" name="Grupo 34"/>
          <p:cNvGrpSpPr/>
          <p:nvPr/>
        </p:nvGrpSpPr>
        <p:grpSpPr>
          <a:xfrm>
            <a:off x="361701" y="620688"/>
            <a:ext cx="8386763" cy="661164"/>
            <a:chOff x="361701" y="936278"/>
            <a:chExt cx="8386763" cy="661164"/>
          </a:xfrm>
        </p:grpSpPr>
        <p:sp>
          <p:nvSpPr>
            <p:cNvPr id="36" name="Retângulo 80"/>
            <p:cNvSpPr>
              <a:spLocks noChangeArrowheads="1"/>
            </p:cNvSpPr>
            <p:nvPr/>
          </p:nvSpPr>
          <p:spPr bwMode="auto">
            <a:xfrm>
              <a:off x="361701" y="966500"/>
              <a:ext cx="8386763" cy="6309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pt-BR" sz="2300" b="1" dirty="0" smtClean="0">
                  <a:solidFill>
                    <a:schemeClr val="bg1"/>
                  </a:solidFill>
                  <a:latin typeface="Verdana" pitchFamily="34" charset="0"/>
                </a:rPr>
                <a:t>Incremento de Cobertura </a:t>
              </a:r>
              <a:r>
                <a:rPr lang="pt-BR" sz="2300" b="1" dirty="0" smtClean="0">
                  <a:solidFill>
                    <a:srgbClr val="E20A1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itchFamily="34" charset="0"/>
                </a:rPr>
                <a:t>Outernet</a:t>
              </a:r>
            </a:p>
            <a:p>
              <a:r>
                <a:rPr lang="pt-BR" sz="1200" b="1" dirty="0" smtClean="0">
                  <a:solidFill>
                    <a:schemeClr val="bg1"/>
                  </a:solidFill>
                  <a:latin typeface="Verdana" pitchFamily="34" charset="0"/>
                </a:rPr>
                <a:t>Mercado: </a:t>
              </a:r>
              <a:r>
                <a:rPr lang="pt-BR" sz="1200" b="1" dirty="0" smtClean="0">
                  <a:solidFill>
                    <a:schemeClr val="bg1"/>
                  </a:solidFill>
                  <a:latin typeface="Verdana" pitchFamily="34" charset="0"/>
                </a:rPr>
                <a:t>Porto Alegre</a:t>
              </a:r>
              <a:endParaRPr lang="pt-BR" sz="1200" b="1" dirty="0">
                <a:solidFill>
                  <a:schemeClr val="bg1"/>
                </a:solidFill>
                <a:latin typeface="Verdana" pitchFamily="34" charset="0"/>
              </a:endParaRPr>
            </a:p>
          </p:txBody>
        </p:sp>
        <p:sp>
          <p:nvSpPr>
            <p:cNvPr id="37" name="Retângulo 36"/>
            <p:cNvSpPr/>
            <p:nvPr/>
          </p:nvSpPr>
          <p:spPr bwMode="auto">
            <a:xfrm>
              <a:off x="467544" y="936278"/>
              <a:ext cx="1368425" cy="44450"/>
            </a:xfrm>
            <a:prstGeom prst="rect">
              <a:avLst/>
            </a:prstGeom>
            <a:solidFill>
              <a:srgbClr val="E20A1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pt-BR" b="1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3" name="Grupo 2"/>
          <p:cNvGrpSpPr/>
          <p:nvPr/>
        </p:nvGrpSpPr>
        <p:grpSpPr>
          <a:xfrm>
            <a:off x="466576" y="1700808"/>
            <a:ext cx="8209880" cy="4892094"/>
            <a:chOff x="466576" y="1700808"/>
            <a:chExt cx="8209880" cy="4892094"/>
          </a:xfrm>
        </p:grpSpPr>
        <p:sp>
          <p:nvSpPr>
            <p:cNvPr id="62" name="Retângulo de cantos arredondados 61"/>
            <p:cNvSpPr/>
            <p:nvPr/>
          </p:nvSpPr>
          <p:spPr>
            <a:xfrm>
              <a:off x="474143" y="1700814"/>
              <a:ext cx="1946424" cy="4104462"/>
            </a:xfrm>
            <a:prstGeom prst="roundRect">
              <a:avLst/>
            </a:prstGeom>
            <a:ln w="38100">
              <a:solidFill>
                <a:srgbClr val="E20A16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66" name="Picture 2" descr="C:\Users\thaiz\Desktop\gLOBO.png"/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9752" y="1772826"/>
              <a:ext cx="595160" cy="5972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7" name="CaixaDeTexto 66"/>
            <p:cNvSpPr txBox="1"/>
            <p:nvPr/>
          </p:nvSpPr>
          <p:spPr>
            <a:xfrm>
              <a:off x="474143" y="2376696"/>
              <a:ext cx="1946424" cy="33239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b="1" dirty="0" smtClean="0">
                  <a:latin typeface="Arial" pitchFamily="34" charset="0"/>
                  <a:cs typeface="Arial" pitchFamily="34" charset="0"/>
                </a:rPr>
                <a:t>95% de cobertura</a:t>
              </a:r>
            </a:p>
            <a:p>
              <a:pPr algn="ctr"/>
              <a:endParaRPr lang="pt-BR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400" b="1" dirty="0" smtClean="0"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r>
                <a:rPr lang="pt-BR" sz="20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97%</a:t>
              </a:r>
              <a:r>
                <a:rPr lang="pt-BR" sz="16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 </a:t>
              </a:r>
              <a:r>
                <a:rPr lang="pt-BR" sz="15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de cobertura</a:t>
              </a:r>
            </a:p>
            <a:p>
              <a:pPr algn="ctr"/>
              <a:endParaRPr lang="pt-BR" sz="1400" b="1" dirty="0">
                <a:solidFill>
                  <a:srgbClr val="E20A1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r>
                <a:rPr lang="pt-BR" sz="2000" b="1" dirty="0" smtClean="0">
                  <a:solidFill>
                    <a:srgbClr val="E20A1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+ 1,6 pontos percentuais</a:t>
              </a:r>
              <a:endParaRPr lang="pt-BR" sz="2000" b="1" dirty="0">
                <a:solidFill>
                  <a:srgbClr val="E20A1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8" name="Mais 67"/>
            <p:cNvSpPr/>
            <p:nvPr/>
          </p:nvSpPr>
          <p:spPr>
            <a:xfrm>
              <a:off x="1159323" y="2703597"/>
              <a:ext cx="576064" cy="576064"/>
            </a:xfrm>
            <a:prstGeom prst="mathPlus">
              <a:avLst/>
            </a:prstGeom>
            <a:solidFill>
              <a:srgbClr val="6D6E71"/>
            </a:solidFill>
            <a:ln>
              <a:solidFill>
                <a:srgbClr val="E20A16"/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9" name="Igual 68"/>
            <p:cNvSpPr/>
            <p:nvPr/>
          </p:nvSpPr>
          <p:spPr>
            <a:xfrm>
              <a:off x="1159323" y="4009262"/>
              <a:ext cx="576064" cy="432048"/>
            </a:xfrm>
            <a:prstGeom prst="mathEqual">
              <a:avLst/>
            </a:prstGeom>
            <a:solidFill>
              <a:srgbClr val="6D6E71"/>
            </a:solidFill>
            <a:ln>
              <a:solidFill>
                <a:srgbClr val="E20A16"/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70" name="Retângulo de cantos arredondados 69"/>
            <p:cNvSpPr/>
            <p:nvPr/>
          </p:nvSpPr>
          <p:spPr>
            <a:xfrm>
              <a:off x="2552873" y="1700812"/>
              <a:ext cx="1946424" cy="4104462"/>
            </a:xfrm>
            <a:prstGeom prst="roundRect">
              <a:avLst/>
            </a:prstGeom>
            <a:ln w="38100">
              <a:solidFill>
                <a:srgbClr val="E20A16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71" name="Picture 4" descr="C:\Users\thaiz\Desktop\record.png"/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78304" y="1788946"/>
              <a:ext cx="695562" cy="587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2" name="CaixaDeTexto 71"/>
            <p:cNvSpPr txBox="1"/>
            <p:nvPr/>
          </p:nvSpPr>
          <p:spPr>
            <a:xfrm>
              <a:off x="2552873" y="2376694"/>
              <a:ext cx="1946424" cy="33239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b="1" dirty="0" smtClean="0">
                  <a:latin typeface="Arial" pitchFamily="34" charset="0"/>
                  <a:cs typeface="Arial" pitchFamily="34" charset="0"/>
                </a:rPr>
                <a:t>55% de cobertura</a:t>
              </a:r>
            </a:p>
            <a:p>
              <a:pPr algn="ctr"/>
              <a:endParaRPr lang="pt-BR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400" b="1" dirty="0" smtClean="0"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r>
                <a:rPr lang="pt-BR" sz="20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68%</a:t>
              </a:r>
              <a:r>
                <a:rPr lang="pt-BR" sz="16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 </a:t>
              </a:r>
              <a:r>
                <a:rPr lang="pt-BR" sz="15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de cobertura</a:t>
              </a:r>
            </a:p>
            <a:p>
              <a:pPr algn="ctr"/>
              <a:endParaRPr lang="pt-B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r>
                <a:rPr lang="pt-BR" sz="2000" b="1" dirty="0" smtClean="0">
                  <a:solidFill>
                    <a:srgbClr val="E20A1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+ 12,5 pontos percentuais</a:t>
              </a:r>
              <a:endParaRPr lang="pt-BR" sz="2000" b="1" dirty="0">
                <a:solidFill>
                  <a:srgbClr val="E20A1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73" name="Mais 72"/>
            <p:cNvSpPr/>
            <p:nvPr/>
          </p:nvSpPr>
          <p:spPr>
            <a:xfrm>
              <a:off x="3238053" y="2703595"/>
              <a:ext cx="576064" cy="576064"/>
            </a:xfrm>
            <a:prstGeom prst="mathPlus">
              <a:avLst/>
            </a:prstGeom>
            <a:solidFill>
              <a:srgbClr val="6D6E71"/>
            </a:solidFill>
            <a:ln>
              <a:solidFill>
                <a:srgbClr val="E20A16"/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4" name="Igual 73"/>
            <p:cNvSpPr/>
            <p:nvPr/>
          </p:nvSpPr>
          <p:spPr>
            <a:xfrm>
              <a:off x="3238053" y="4009260"/>
              <a:ext cx="576064" cy="432048"/>
            </a:xfrm>
            <a:prstGeom prst="mathEqual">
              <a:avLst/>
            </a:prstGeom>
            <a:solidFill>
              <a:srgbClr val="6D6E71"/>
            </a:solidFill>
            <a:ln>
              <a:solidFill>
                <a:srgbClr val="E20A16"/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75" name="Retângulo de cantos arredondados 74"/>
            <p:cNvSpPr/>
            <p:nvPr/>
          </p:nvSpPr>
          <p:spPr>
            <a:xfrm>
              <a:off x="4628455" y="1700810"/>
              <a:ext cx="1946424" cy="4104462"/>
            </a:xfrm>
            <a:prstGeom prst="roundRect">
              <a:avLst/>
            </a:prstGeom>
            <a:ln w="38100">
              <a:solidFill>
                <a:srgbClr val="E20A16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76" name="Picture 2" descr="C:\Users\thaiz\Desktop\sbt.png"/>
            <p:cNvPicPr>
              <a:picLocks noChangeAspect="1" noChangeArrowheads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25456" y="1817521"/>
              <a:ext cx="552375" cy="5465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7" name="CaixaDeTexto 76"/>
            <p:cNvSpPr txBox="1"/>
            <p:nvPr/>
          </p:nvSpPr>
          <p:spPr>
            <a:xfrm>
              <a:off x="4628455" y="2376692"/>
              <a:ext cx="1946424" cy="33239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b="1" dirty="0" smtClean="0">
                  <a:latin typeface="Arial" pitchFamily="34" charset="0"/>
                  <a:cs typeface="Arial" pitchFamily="34" charset="0"/>
                </a:rPr>
                <a:t>53% de cobertura</a:t>
              </a:r>
            </a:p>
            <a:p>
              <a:pPr algn="ctr"/>
              <a:endParaRPr lang="pt-BR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400" b="1" dirty="0" smtClean="0"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r>
                <a:rPr lang="pt-BR" sz="20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67%</a:t>
              </a:r>
              <a:r>
                <a:rPr lang="pt-BR" sz="16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 </a:t>
              </a:r>
              <a:r>
                <a:rPr lang="pt-BR" sz="15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de cobertura</a:t>
              </a:r>
            </a:p>
            <a:p>
              <a:pPr algn="ctr"/>
              <a:endParaRPr lang="pt-B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r>
                <a:rPr lang="pt-BR" sz="2000" b="1" dirty="0" smtClean="0">
                  <a:solidFill>
                    <a:srgbClr val="E20A1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+ 14,3 pontos percentuais</a:t>
              </a:r>
              <a:endParaRPr lang="pt-BR" sz="2000" b="1" dirty="0">
                <a:solidFill>
                  <a:srgbClr val="E20A1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78" name="Mais 77"/>
            <p:cNvSpPr/>
            <p:nvPr/>
          </p:nvSpPr>
          <p:spPr>
            <a:xfrm>
              <a:off x="5313635" y="2703593"/>
              <a:ext cx="576064" cy="576064"/>
            </a:xfrm>
            <a:prstGeom prst="mathPlus">
              <a:avLst/>
            </a:prstGeom>
            <a:solidFill>
              <a:srgbClr val="6D6E71"/>
            </a:solidFill>
            <a:ln>
              <a:solidFill>
                <a:srgbClr val="E20A16"/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9" name="Igual 78"/>
            <p:cNvSpPr/>
            <p:nvPr/>
          </p:nvSpPr>
          <p:spPr>
            <a:xfrm>
              <a:off x="5313635" y="4009258"/>
              <a:ext cx="576064" cy="432048"/>
            </a:xfrm>
            <a:prstGeom prst="mathEqual">
              <a:avLst/>
            </a:prstGeom>
            <a:solidFill>
              <a:srgbClr val="6D6E71"/>
            </a:solidFill>
            <a:ln>
              <a:solidFill>
                <a:srgbClr val="E20A16"/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80" name="Retângulo de cantos arredondados 79"/>
            <p:cNvSpPr/>
            <p:nvPr/>
          </p:nvSpPr>
          <p:spPr>
            <a:xfrm>
              <a:off x="6700471" y="1700808"/>
              <a:ext cx="1946424" cy="4104462"/>
            </a:xfrm>
            <a:prstGeom prst="roundRect">
              <a:avLst/>
            </a:prstGeom>
            <a:ln w="38100">
              <a:solidFill>
                <a:srgbClr val="E20A16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81" name="Picture 3" descr="C:\Users\thaiz\Desktop\band.png"/>
            <p:cNvPicPr>
              <a:picLocks noChangeAspect="1" noChangeArrowheads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48971" y="1817521"/>
              <a:ext cx="644551" cy="5257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2" name="CaixaDeTexto 81"/>
            <p:cNvSpPr txBox="1"/>
            <p:nvPr/>
          </p:nvSpPr>
          <p:spPr>
            <a:xfrm>
              <a:off x="6700471" y="2376690"/>
              <a:ext cx="1946424" cy="33239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b="1" dirty="0" smtClean="0">
                  <a:latin typeface="Arial" pitchFamily="34" charset="0"/>
                  <a:cs typeface="Arial" pitchFamily="34" charset="0"/>
                </a:rPr>
                <a:t>40% de cobertura</a:t>
              </a:r>
            </a:p>
            <a:p>
              <a:pPr algn="ctr"/>
              <a:endParaRPr lang="pt-BR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400" b="1" dirty="0" smtClean="0"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r>
                <a:rPr lang="pt-BR" sz="20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58%</a:t>
              </a:r>
              <a:r>
                <a:rPr lang="pt-BR" sz="16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 </a:t>
              </a:r>
              <a:r>
                <a:rPr lang="pt-BR" sz="15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de cobertura</a:t>
              </a:r>
            </a:p>
            <a:p>
              <a:pPr algn="ctr"/>
              <a:endParaRPr lang="pt-B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r>
                <a:rPr lang="pt-BR" sz="2000" b="1" dirty="0" smtClean="0">
                  <a:solidFill>
                    <a:srgbClr val="E20A1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+ 18,3 pontos percentuais</a:t>
              </a:r>
              <a:endParaRPr lang="pt-BR" sz="2000" b="1" dirty="0">
                <a:solidFill>
                  <a:srgbClr val="E20A1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83" name="Mais 82"/>
            <p:cNvSpPr/>
            <p:nvPr/>
          </p:nvSpPr>
          <p:spPr>
            <a:xfrm>
              <a:off x="7385651" y="2703591"/>
              <a:ext cx="576064" cy="576064"/>
            </a:xfrm>
            <a:prstGeom prst="mathPlus">
              <a:avLst/>
            </a:prstGeom>
            <a:solidFill>
              <a:srgbClr val="6D6E71"/>
            </a:solidFill>
            <a:ln>
              <a:solidFill>
                <a:srgbClr val="E20A16"/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4" name="Igual 83"/>
            <p:cNvSpPr/>
            <p:nvPr/>
          </p:nvSpPr>
          <p:spPr>
            <a:xfrm>
              <a:off x="7385651" y="4009256"/>
              <a:ext cx="576064" cy="432048"/>
            </a:xfrm>
            <a:prstGeom prst="mathEqual">
              <a:avLst/>
            </a:prstGeom>
            <a:solidFill>
              <a:srgbClr val="6D6E71"/>
            </a:solidFill>
            <a:ln>
              <a:solidFill>
                <a:srgbClr val="E20A16"/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85" name="Arredondar Retângulo em um Canto Diagonal 84"/>
            <p:cNvSpPr/>
            <p:nvPr/>
          </p:nvSpPr>
          <p:spPr>
            <a:xfrm>
              <a:off x="479543" y="3344710"/>
              <a:ext cx="8179401" cy="546058"/>
            </a:xfrm>
            <a:prstGeom prst="round2DiagRect">
              <a:avLst/>
            </a:prstGeom>
            <a:solidFill>
              <a:srgbClr val="E20A16"/>
            </a:solidFill>
            <a:ln>
              <a:solidFill>
                <a:srgbClr val="E20A16"/>
              </a:solidFill>
            </a:ln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	</a:t>
              </a:r>
              <a:r>
                <a:rPr lang="pt-BR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	29% de cobertura (807.800 de pessoas)</a:t>
              </a:r>
              <a:endPara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8" name="Retângulo 37"/>
            <p:cNvSpPr/>
            <p:nvPr/>
          </p:nvSpPr>
          <p:spPr bwMode="auto">
            <a:xfrm>
              <a:off x="466576" y="6165304"/>
              <a:ext cx="1368425" cy="44450"/>
            </a:xfrm>
            <a:prstGeom prst="rect">
              <a:avLst/>
            </a:prstGeom>
            <a:solidFill>
              <a:srgbClr val="E20A1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pt-BR" b="1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0" name="CaixaDeTexto 39"/>
            <p:cNvSpPr txBox="1"/>
            <p:nvPr/>
          </p:nvSpPr>
          <p:spPr>
            <a:xfrm>
              <a:off x="467494" y="6223570"/>
              <a:ext cx="82089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pt-BR" sz="6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Fonte </a:t>
              </a:r>
              <a:r>
                <a:rPr lang="pt-BR" sz="600" b="1" i="1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Ipsos</a:t>
              </a:r>
              <a:r>
                <a:rPr lang="pt-BR" sz="6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: Estudos </a:t>
              </a:r>
              <a:r>
                <a:rPr lang="pt-BR" sz="600" b="1" i="1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Marplan</a:t>
              </a:r>
              <a:r>
                <a:rPr lang="pt-BR" sz="6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EGM –Julho/2012 a Junho/2013 </a:t>
              </a:r>
              <a:r>
                <a:rPr lang="pt-BR" sz="600" b="1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– </a:t>
              </a:r>
              <a:r>
                <a:rPr lang="pt-BR" sz="600" b="1" i="1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Gde</a:t>
              </a:r>
              <a:r>
                <a:rPr lang="pt-BR" sz="600" b="1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Porto </a:t>
              </a:r>
              <a:r>
                <a:rPr lang="pt-BR" sz="6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Alegre - Filtro: 10+ anos (</a:t>
              </a:r>
              <a:r>
                <a:rPr lang="pt-BR" sz="600" b="1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2.824.200)</a:t>
              </a:r>
            </a:p>
            <a:p>
              <a:pPr algn="just"/>
              <a:r>
                <a:rPr lang="pt-BR" sz="600" b="1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Variável </a:t>
              </a:r>
              <a:r>
                <a:rPr lang="pt-BR" sz="6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Band Outernet: </a:t>
              </a:r>
              <a:r>
                <a:rPr lang="pt-BR" sz="600" b="1" i="1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Gde</a:t>
              </a:r>
              <a:r>
                <a:rPr lang="pt-BR" sz="600" b="1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Porto Alegre</a:t>
              </a:r>
              <a:r>
                <a:rPr lang="pt-BR" sz="6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: </a:t>
              </a:r>
              <a:r>
                <a:rPr lang="pt-BR" sz="600" b="1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assistiu/viu </a:t>
              </a:r>
              <a:r>
                <a:rPr lang="pt-BR" sz="6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TVs fora de casa com programação própria </a:t>
              </a:r>
              <a:r>
                <a:rPr lang="pt-BR" sz="600" b="1" i="1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últ</a:t>
              </a:r>
              <a:r>
                <a:rPr lang="pt-BR" sz="6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 30 dias no metrô, ônibus (</a:t>
              </a:r>
              <a:r>
                <a:rPr lang="pt-BR" sz="600" b="1" i="1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share</a:t>
              </a:r>
              <a:r>
                <a:rPr lang="pt-BR" sz="6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Band Outernet: 80%) ou rodoviárias; Brasília: assistiu/viu TVs fora de casa com programação própria </a:t>
              </a:r>
              <a:r>
                <a:rPr lang="pt-BR" sz="600" b="1" i="1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últ</a:t>
              </a:r>
              <a:r>
                <a:rPr lang="pt-BR" sz="6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 30 dias no metrô, ônibus (</a:t>
              </a:r>
              <a:r>
                <a:rPr lang="pt-BR" sz="600" b="1" i="1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share</a:t>
              </a:r>
              <a:r>
                <a:rPr lang="pt-BR" sz="6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Band Outernet: 40%) ou rodoviárias </a:t>
              </a:r>
              <a:r>
                <a:rPr lang="pt-BR" sz="600" b="1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(807.800</a:t>
              </a:r>
              <a:r>
                <a:rPr lang="pt-BR" sz="6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).</a:t>
              </a:r>
            </a:p>
          </p:txBody>
        </p:sp>
        <p:pic>
          <p:nvPicPr>
            <p:cNvPr id="65" name="Imagem 64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0184" y="3437778"/>
              <a:ext cx="1911181" cy="36813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03386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336" y="709072"/>
            <a:ext cx="1391409" cy="460122"/>
          </a:xfrm>
          <a:prstGeom prst="rect">
            <a:avLst/>
          </a:prstGeom>
        </p:spPr>
      </p:pic>
      <p:grpSp>
        <p:nvGrpSpPr>
          <p:cNvPr id="35" name="Grupo 34"/>
          <p:cNvGrpSpPr/>
          <p:nvPr/>
        </p:nvGrpSpPr>
        <p:grpSpPr>
          <a:xfrm>
            <a:off x="361701" y="620688"/>
            <a:ext cx="8386763" cy="661164"/>
            <a:chOff x="361701" y="936278"/>
            <a:chExt cx="8386763" cy="661164"/>
          </a:xfrm>
        </p:grpSpPr>
        <p:sp>
          <p:nvSpPr>
            <p:cNvPr id="38" name="Retângulo 80"/>
            <p:cNvSpPr>
              <a:spLocks noChangeArrowheads="1"/>
            </p:cNvSpPr>
            <p:nvPr/>
          </p:nvSpPr>
          <p:spPr bwMode="auto">
            <a:xfrm>
              <a:off x="361701" y="966500"/>
              <a:ext cx="8386763" cy="6309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pt-BR" sz="2300" b="1" dirty="0" smtClean="0">
                  <a:solidFill>
                    <a:schemeClr val="bg1"/>
                  </a:solidFill>
                  <a:latin typeface="Verdana" pitchFamily="34" charset="0"/>
                </a:rPr>
                <a:t>Incremento de Cobertura </a:t>
              </a:r>
              <a:r>
                <a:rPr lang="pt-BR" sz="2300" b="1" dirty="0" smtClean="0">
                  <a:solidFill>
                    <a:srgbClr val="E20A1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itchFamily="34" charset="0"/>
                </a:rPr>
                <a:t>Outernet</a:t>
              </a:r>
            </a:p>
            <a:p>
              <a:r>
                <a:rPr lang="pt-BR" sz="1200" b="1" dirty="0" smtClean="0">
                  <a:solidFill>
                    <a:schemeClr val="bg1"/>
                  </a:solidFill>
                  <a:latin typeface="Verdana" pitchFamily="34" charset="0"/>
                </a:rPr>
                <a:t>Mercado: </a:t>
              </a:r>
              <a:r>
                <a:rPr lang="pt-BR" sz="1200" b="1" dirty="0">
                  <a:solidFill>
                    <a:schemeClr val="bg1"/>
                  </a:solidFill>
                  <a:latin typeface="Verdana" pitchFamily="34" charset="0"/>
                </a:rPr>
                <a:t>Porto Alegre</a:t>
              </a:r>
              <a:endParaRPr lang="pt-BR" sz="1200" b="1" dirty="0">
                <a:solidFill>
                  <a:schemeClr val="bg1"/>
                </a:solidFill>
                <a:latin typeface="Verdana" pitchFamily="34" charset="0"/>
              </a:endParaRPr>
            </a:p>
          </p:txBody>
        </p:sp>
        <p:sp>
          <p:nvSpPr>
            <p:cNvPr id="39" name="Retângulo 38"/>
            <p:cNvSpPr/>
            <p:nvPr/>
          </p:nvSpPr>
          <p:spPr bwMode="auto">
            <a:xfrm>
              <a:off x="467544" y="936278"/>
              <a:ext cx="1368425" cy="44450"/>
            </a:xfrm>
            <a:prstGeom prst="rect">
              <a:avLst/>
            </a:prstGeom>
            <a:solidFill>
              <a:srgbClr val="E20A1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pt-BR" b="1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3" name="Grupo 2"/>
          <p:cNvGrpSpPr/>
          <p:nvPr/>
        </p:nvGrpSpPr>
        <p:grpSpPr>
          <a:xfrm>
            <a:off x="466576" y="1700808"/>
            <a:ext cx="8209880" cy="4892094"/>
            <a:chOff x="466576" y="1700808"/>
            <a:chExt cx="8209880" cy="4892094"/>
          </a:xfrm>
        </p:grpSpPr>
        <p:sp>
          <p:nvSpPr>
            <p:cNvPr id="32" name="Retângulo 31"/>
            <p:cNvSpPr/>
            <p:nvPr/>
          </p:nvSpPr>
          <p:spPr bwMode="auto">
            <a:xfrm>
              <a:off x="466576" y="6165304"/>
              <a:ext cx="1368425" cy="44450"/>
            </a:xfrm>
            <a:prstGeom prst="rect">
              <a:avLst/>
            </a:prstGeom>
            <a:solidFill>
              <a:srgbClr val="E20A1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pt-BR" b="1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3" name="CaixaDeTexto 32"/>
            <p:cNvSpPr txBox="1"/>
            <p:nvPr/>
          </p:nvSpPr>
          <p:spPr>
            <a:xfrm>
              <a:off x="467494" y="6223570"/>
              <a:ext cx="82089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pt-BR" sz="6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Fonte </a:t>
              </a:r>
              <a:r>
                <a:rPr lang="pt-BR" sz="600" b="1" i="1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Ipsos</a:t>
              </a:r>
              <a:r>
                <a:rPr lang="pt-BR" sz="6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: Estudos </a:t>
              </a:r>
              <a:r>
                <a:rPr lang="pt-BR" sz="600" b="1" i="1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Marplan</a:t>
              </a:r>
              <a:r>
                <a:rPr lang="pt-BR" sz="6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EGM –Julho/2012 a Junho/2013 </a:t>
              </a:r>
              <a:r>
                <a:rPr lang="pt-BR" sz="600" b="1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– </a:t>
              </a:r>
              <a:r>
                <a:rPr lang="pt-BR" sz="600" b="1" i="1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Gde</a:t>
              </a:r>
              <a:r>
                <a:rPr lang="pt-BR" sz="600" b="1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Porto </a:t>
              </a:r>
              <a:r>
                <a:rPr lang="pt-BR" sz="6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Alegre - Filtro: 10+ anos (</a:t>
              </a:r>
              <a:r>
                <a:rPr lang="pt-BR" sz="600" b="1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2.824.200)</a:t>
              </a:r>
            </a:p>
            <a:p>
              <a:pPr algn="just"/>
              <a:r>
                <a:rPr lang="pt-BR" sz="600" b="1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Variável </a:t>
              </a:r>
              <a:r>
                <a:rPr lang="pt-BR" sz="6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Band Outernet: </a:t>
              </a:r>
              <a:r>
                <a:rPr lang="pt-BR" sz="600" b="1" i="1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Gde</a:t>
              </a:r>
              <a:r>
                <a:rPr lang="pt-BR" sz="600" b="1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Porto Alegre</a:t>
              </a:r>
              <a:r>
                <a:rPr lang="pt-BR" sz="6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: </a:t>
              </a:r>
              <a:r>
                <a:rPr lang="pt-BR" sz="600" b="1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assistiu/viu </a:t>
              </a:r>
              <a:r>
                <a:rPr lang="pt-BR" sz="6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TVs fora de casa com programação própria </a:t>
              </a:r>
              <a:r>
                <a:rPr lang="pt-BR" sz="600" b="1" i="1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últ</a:t>
              </a:r>
              <a:r>
                <a:rPr lang="pt-BR" sz="6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 30 dias no metrô, ônibus (</a:t>
              </a:r>
              <a:r>
                <a:rPr lang="pt-BR" sz="600" b="1" i="1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share</a:t>
              </a:r>
              <a:r>
                <a:rPr lang="pt-BR" sz="6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Band Outernet: 80%) ou rodoviárias; Brasília: assistiu/viu TVs fora de casa com programação própria </a:t>
              </a:r>
              <a:r>
                <a:rPr lang="pt-BR" sz="600" b="1" i="1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últ</a:t>
              </a:r>
              <a:r>
                <a:rPr lang="pt-BR" sz="6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 30 dias no metrô, ônibus (</a:t>
              </a:r>
              <a:r>
                <a:rPr lang="pt-BR" sz="600" b="1" i="1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share</a:t>
              </a:r>
              <a:r>
                <a:rPr lang="pt-BR" sz="6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Band Outernet: 40%) ou rodoviárias </a:t>
              </a:r>
              <a:r>
                <a:rPr lang="pt-BR" sz="600" b="1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(807.800</a:t>
              </a:r>
              <a:r>
                <a:rPr lang="pt-BR" sz="6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).</a:t>
              </a:r>
            </a:p>
          </p:txBody>
        </p:sp>
        <p:sp>
          <p:nvSpPr>
            <p:cNvPr id="36" name="Retângulo de cantos arredondados 35"/>
            <p:cNvSpPr/>
            <p:nvPr/>
          </p:nvSpPr>
          <p:spPr>
            <a:xfrm>
              <a:off x="475111" y="1700814"/>
              <a:ext cx="1946424" cy="4104462"/>
            </a:xfrm>
            <a:prstGeom prst="roundRect">
              <a:avLst/>
            </a:prstGeom>
            <a:ln w="38100">
              <a:solidFill>
                <a:srgbClr val="E20A16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7" name="Retângulo de cantos arredondados 36"/>
            <p:cNvSpPr/>
            <p:nvPr/>
          </p:nvSpPr>
          <p:spPr>
            <a:xfrm>
              <a:off x="2553841" y="1700812"/>
              <a:ext cx="1946424" cy="4104462"/>
            </a:xfrm>
            <a:prstGeom prst="roundRect">
              <a:avLst/>
            </a:prstGeom>
            <a:ln w="38100">
              <a:solidFill>
                <a:srgbClr val="E20A16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0" name="CaixaDeTexto 39"/>
            <p:cNvSpPr txBox="1"/>
            <p:nvPr/>
          </p:nvSpPr>
          <p:spPr>
            <a:xfrm>
              <a:off x="475111" y="2376696"/>
              <a:ext cx="1946424" cy="33239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b="1" dirty="0" smtClean="0">
                  <a:latin typeface="Arial" pitchFamily="34" charset="0"/>
                  <a:cs typeface="Arial" pitchFamily="34" charset="0"/>
                </a:rPr>
                <a:t>18% de cobertura</a:t>
              </a:r>
            </a:p>
            <a:p>
              <a:pPr algn="ctr"/>
              <a:endParaRPr lang="pt-BR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400" b="1" dirty="0" smtClean="0"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r>
                <a:rPr lang="pt-BR" sz="20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41%</a:t>
              </a:r>
              <a:r>
                <a:rPr lang="pt-BR" sz="16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 </a:t>
              </a:r>
              <a:r>
                <a:rPr lang="pt-BR" sz="15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de cobertura</a:t>
              </a:r>
            </a:p>
            <a:p>
              <a:pPr algn="ctr"/>
              <a:endParaRPr lang="pt-B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r>
                <a:rPr lang="pt-BR" sz="2000" b="1" dirty="0" smtClean="0">
                  <a:solidFill>
                    <a:srgbClr val="E20A1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+ 23,4 pontos percentuais</a:t>
              </a:r>
              <a:endParaRPr lang="pt-BR" sz="2000" b="1" dirty="0">
                <a:solidFill>
                  <a:srgbClr val="E20A1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3" name="CaixaDeTexto 62"/>
            <p:cNvSpPr txBox="1"/>
            <p:nvPr/>
          </p:nvSpPr>
          <p:spPr>
            <a:xfrm>
              <a:off x="2553841" y="2376694"/>
              <a:ext cx="1946424" cy="33239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b="1" dirty="0" smtClean="0">
                  <a:latin typeface="Arial" pitchFamily="34" charset="0"/>
                  <a:cs typeface="Arial" pitchFamily="34" charset="0"/>
                </a:rPr>
                <a:t>15% de cobertura</a:t>
              </a:r>
            </a:p>
            <a:p>
              <a:pPr algn="ctr"/>
              <a:endParaRPr lang="pt-BR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400" b="1" dirty="0" smtClean="0"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r>
                <a:rPr lang="pt-BR" sz="20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39%</a:t>
              </a:r>
              <a:r>
                <a:rPr lang="pt-BR" sz="16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 </a:t>
              </a:r>
              <a:r>
                <a:rPr lang="pt-BR" sz="15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de cobertura</a:t>
              </a:r>
            </a:p>
            <a:p>
              <a:pPr algn="ctr"/>
              <a:endParaRPr lang="pt-B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r>
                <a:rPr lang="pt-BR" sz="2000" b="1" dirty="0" smtClean="0">
                  <a:solidFill>
                    <a:srgbClr val="E20A1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+ 24,1 pontos percentuais</a:t>
              </a:r>
              <a:endParaRPr lang="pt-BR" sz="2000" b="1" dirty="0">
                <a:solidFill>
                  <a:srgbClr val="E20A1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71" name="Retângulo de cantos arredondados 70"/>
            <p:cNvSpPr/>
            <p:nvPr/>
          </p:nvSpPr>
          <p:spPr>
            <a:xfrm>
              <a:off x="4629423" y="1700810"/>
              <a:ext cx="1946424" cy="4104462"/>
            </a:xfrm>
            <a:prstGeom prst="roundRect">
              <a:avLst/>
            </a:prstGeom>
            <a:ln w="38100">
              <a:solidFill>
                <a:srgbClr val="E20A16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2" name="CaixaDeTexto 71"/>
            <p:cNvSpPr txBox="1"/>
            <p:nvPr/>
          </p:nvSpPr>
          <p:spPr>
            <a:xfrm>
              <a:off x="4629423" y="2376692"/>
              <a:ext cx="1946424" cy="33239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b="1" dirty="0" smtClean="0">
                  <a:latin typeface="Arial" pitchFamily="34" charset="0"/>
                  <a:cs typeface="Arial" pitchFamily="34" charset="0"/>
                </a:rPr>
                <a:t>13% de cobertura</a:t>
              </a:r>
            </a:p>
            <a:p>
              <a:pPr algn="ctr"/>
              <a:endParaRPr lang="pt-BR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400" b="1" dirty="0" smtClean="0"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r>
                <a:rPr lang="pt-BR" sz="20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37%</a:t>
              </a:r>
              <a:r>
                <a:rPr lang="pt-BR" sz="16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 </a:t>
              </a:r>
              <a:r>
                <a:rPr lang="pt-BR" sz="15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de cobertura</a:t>
              </a:r>
            </a:p>
            <a:p>
              <a:pPr algn="ctr"/>
              <a:endParaRPr lang="pt-B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r>
                <a:rPr lang="pt-BR" sz="2000" b="1" dirty="0" smtClean="0">
                  <a:solidFill>
                    <a:srgbClr val="E20A1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+ 23,9 pontos percentuais</a:t>
              </a:r>
              <a:endParaRPr lang="pt-BR" sz="2000" b="1" dirty="0">
                <a:solidFill>
                  <a:srgbClr val="E20A1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75" name="Retângulo de cantos arredondados 74"/>
            <p:cNvSpPr/>
            <p:nvPr/>
          </p:nvSpPr>
          <p:spPr>
            <a:xfrm>
              <a:off x="6701439" y="1700808"/>
              <a:ext cx="1946424" cy="4104462"/>
            </a:xfrm>
            <a:prstGeom prst="roundRect">
              <a:avLst/>
            </a:prstGeom>
            <a:ln w="38100">
              <a:solidFill>
                <a:srgbClr val="E20A16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6" name="CaixaDeTexto 75"/>
            <p:cNvSpPr txBox="1"/>
            <p:nvPr/>
          </p:nvSpPr>
          <p:spPr>
            <a:xfrm>
              <a:off x="6701439" y="2376690"/>
              <a:ext cx="1946424" cy="33239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b="1" dirty="0" smtClean="0">
                  <a:latin typeface="Arial" pitchFamily="34" charset="0"/>
                  <a:cs typeface="Arial" pitchFamily="34" charset="0"/>
                </a:rPr>
                <a:t>13% de cobertura</a:t>
              </a:r>
            </a:p>
            <a:p>
              <a:pPr algn="ctr"/>
              <a:endParaRPr lang="pt-BR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400" b="1" dirty="0" smtClean="0"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r>
                <a:rPr lang="pt-BR" sz="20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38%</a:t>
              </a:r>
              <a:r>
                <a:rPr lang="pt-BR" sz="16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 </a:t>
              </a:r>
              <a:r>
                <a:rPr lang="pt-BR" sz="15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de cobertura</a:t>
              </a:r>
            </a:p>
            <a:p>
              <a:pPr algn="ctr"/>
              <a:endParaRPr lang="pt-B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r>
                <a:rPr lang="pt-BR" sz="2000" b="1" dirty="0" smtClean="0">
                  <a:solidFill>
                    <a:srgbClr val="E20A1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+ 24,7 pontos percentuais</a:t>
              </a:r>
              <a:endParaRPr lang="pt-BR" sz="2000" b="1" dirty="0">
                <a:solidFill>
                  <a:srgbClr val="E20A1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</p:txBody>
        </p:sp>
        <p:pic>
          <p:nvPicPr>
            <p:cNvPr id="81" name="Picture 4" descr="http://2.bp.blogspot.com/-VQQlRFCB-XM/UEXvyNjxeiI/AAAAAAAAGh4/_Qx_qlnXkiY/s1600/fox-logo1.png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8983" y="1836214"/>
              <a:ext cx="1002427" cy="4348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2" name="Picture 6" descr="http://upload.wikimedia.org/wikipedia/commons/0/0e/SporTV_1_logotipo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4556" y="1940583"/>
              <a:ext cx="1375015" cy="2795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3" name="Picture 2" descr="http://2.bp.blogspot.com/_GbPe5ZLiC54/TOxCkhenK-I/AAAAAAAAEwY/_Rq4h79sWZE/s1600/Telecine%2B%25282%2529.png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7193924" y="1849773"/>
              <a:ext cx="978749" cy="4612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4" name="Picture 2" descr="http://www.olhaali.hol.es/olha/Nova%20pasta%20(2)/telecine_pipoca.png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5191770" y="1804882"/>
              <a:ext cx="815403" cy="4866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5" name="Arredondar Retângulo em um Canto Diagonal 84"/>
            <p:cNvSpPr/>
            <p:nvPr/>
          </p:nvSpPr>
          <p:spPr>
            <a:xfrm>
              <a:off x="479543" y="3344710"/>
              <a:ext cx="8179401" cy="546058"/>
            </a:xfrm>
            <a:prstGeom prst="round2DiagRect">
              <a:avLst/>
            </a:prstGeom>
            <a:solidFill>
              <a:srgbClr val="E20A16"/>
            </a:solidFill>
            <a:ln>
              <a:solidFill>
                <a:srgbClr val="E20A16"/>
              </a:solidFill>
            </a:ln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	</a:t>
              </a:r>
              <a:r>
                <a:rPr lang="pt-BR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	29% de cobertura (807.800 de pessoas)</a:t>
              </a:r>
              <a:endPara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</p:txBody>
        </p:sp>
        <p:pic>
          <p:nvPicPr>
            <p:cNvPr id="86" name="Imagem 8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0184" y="3437778"/>
              <a:ext cx="1911181" cy="368137"/>
            </a:xfrm>
            <a:prstGeom prst="rect">
              <a:avLst/>
            </a:prstGeom>
          </p:spPr>
        </p:pic>
        <p:sp>
          <p:nvSpPr>
            <p:cNvPr id="87" name="Mais 86"/>
            <p:cNvSpPr/>
            <p:nvPr/>
          </p:nvSpPr>
          <p:spPr>
            <a:xfrm>
              <a:off x="1159323" y="2703597"/>
              <a:ext cx="576064" cy="576064"/>
            </a:xfrm>
            <a:prstGeom prst="mathPlus">
              <a:avLst/>
            </a:prstGeom>
            <a:solidFill>
              <a:srgbClr val="6D6E71"/>
            </a:solidFill>
            <a:ln>
              <a:solidFill>
                <a:srgbClr val="E20A16"/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8" name="Igual 87"/>
            <p:cNvSpPr/>
            <p:nvPr/>
          </p:nvSpPr>
          <p:spPr>
            <a:xfrm>
              <a:off x="1159323" y="4009262"/>
              <a:ext cx="576064" cy="432048"/>
            </a:xfrm>
            <a:prstGeom prst="mathEqual">
              <a:avLst/>
            </a:prstGeom>
            <a:solidFill>
              <a:srgbClr val="6D6E71"/>
            </a:solidFill>
            <a:ln>
              <a:solidFill>
                <a:srgbClr val="E20A16"/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89" name="Mais 88"/>
            <p:cNvSpPr/>
            <p:nvPr/>
          </p:nvSpPr>
          <p:spPr>
            <a:xfrm>
              <a:off x="3238053" y="2703595"/>
              <a:ext cx="576064" cy="576064"/>
            </a:xfrm>
            <a:prstGeom prst="mathPlus">
              <a:avLst/>
            </a:prstGeom>
            <a:solidFill>
              <a:srgbClr val="6D6E71"/>
            </a:solidFill>
            <a:ln>
              <a:solidFill>
                <a:srgbClr val="E20A16"/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0" name="Igual 89"/>
            <p:cNvSpPr/>
            <p:nvPr/>
          </p:nvSpPr>
          <p:spPr>
            <a:xfrm>
              <a:off x="3238053" y="4009260"/>
              <a:ext cx="576064" cy="432048"/>
            </a:xfrm>
            <a:prstGeom prst="mathEqual">
              <a:avLst/>
            </a:prstGeom>
            <a:solidFill>
              <a:srgbClr val="6D6E71"/>
            </a:solidFill>
            <a:ln>
              <a:solidFill>
                <a:srgbClr val="E20A16"/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91" name="Mais 90"/>
            <p:cNvSpPr/>
            <p:nvPr/>
          </p:nvSpPr>
          <p:spPr>
            <a:xfrm>
              <a:off x="5313635" y="2703593"/>
              <a:ext cx="576064" cy="576064"/>
            </a:xfrm>
            <a:prstGeom prst="mathPlus">
              <a:avLst/>
            </a:prstGeom>
            <a:solidFill>
              <a:srgbClr val="6D6E71"/>
            </a:solidFill>
            <a:ln>
              <a:solidFill>
                <a:srgbClr val="E20A16"/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2" name="Igual 91"/>
            <p:cNvSpPr/>
            <p:nvPr/>
          </p:nvSpPr>
          <p:spPr>
            <a:xfrm>
              <a:off x="5313635" y="4009258"/>
              <a:ext cx="576064" cy="432048"/>
            </a:xfrm>
            <a:prstGeom prst="mathEqual">
              <a:avLst/>
            </a:prstGeom>
            <a:solidFill>
              <a:srgbClr val="6D6E71"/>
            </a:solidFill>
            <a:ln>
              <a:solidFill>
                <a:srgbClr val="E20A16"/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93" name="Mais 92"/>
            <p:cNvSpPr/>
            <p:nvPr/>
          </p:nvSpPr>
          <p:spPr>
            <a:xfrm>
              <a:off x="7385651" y="2703591"/>
              <a:ext cx="576064" cy="576064"/>
            </a:xfrm>
            <a:prstGeom prst="mathPlus">
              <a:avLst/>
            </a:prstGeom>
            <a:solidFill>
              <a:srgbClr val="6D6E71"/>
            </a:solidFill>
            <a:ln>
              <a:solidFill>
                <a:srgbClr val="E20A16"/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4" name="Igual 93"/>
            <p:cNvSpPr/>
            <p:nvPr/>
          </p:nvSpPr>
          <p:spPr>
            <a:xfrm>
              <a:off x="7385651" y="4009256"/>
              <a:ext cx="576064" cy="432048"/>
            </a:xfrm>
            <a:prstGeom prst="mathEqual">
              <a:avLst/>
            </a:prstGeom>
            <a:solidFill>
              <a:srgbClr val="6D6E71"/>
            </a:solidFill>
            <a:ln>
              <a:solidFill>
                <a:srgbClr val="E20A16"/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30082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336" y="709072"/>
            <a:ext cx="1391409" cy="460122"/>
          </a:xfrm>
          <a:prstGeom prst="rect">
            <a:avLst/>
          </a:prstGeom>
        </p:spPr>
      </p:pic>
      <p:grpSp>
        <p:nvGrpSpPr>
          <p:cNvPr id="32" name="Grupo 31"/>
          <p:cNvGrpSpPr/>
          <p:nvPr/>
        </p:nvGrpSpPr>
        <p:grpSpPr>
          <a:xfrm>
            <a:off x="361701" y="620688"/>
            <a:ext cx="8386763" cy="661164"/>
            <a:chOff x="361701" y="936278"/>
            <a:chExt cx="8386763" cy="661164"/>
          </a:xfrm>
        </p:grpSpPr>
        <p:sp>
          <p:nvSpPr>
            <p:cNvPr id="35" name="Retângulo 80"/>
            <p:cNvSpPr>
              <a:spLocks noChangeArrowheads="1"/>
            </p:cNvSpPr>
            <p:nvPr/>
          </p:nvSpPr>
          <p:spPr bwMode="auto">
            <a:xfrm>
              <a:off x="361701" y="966500"/>
              <a:ext cx="8386763" cy="6309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pt-BR" sz="2300" b="1" dirty="0" smtClean="0">
                  <a:solidFill>
                    <a:schemeClr val="bg1"/>
                  </a:solidFill>
                  <a:latin typeface="Verdana" pitchFamily="34" charset="0"/>
                </a:rPr>
                <a:t>Incremento de Cobertura </a:t>
              </a:r>
              <a:r>
                <a:rPr lang="pt-BR" sz="2300" b="1" dirty="0" smtClean="0">
                  <a:solidFill>
                    <a:srgbClr val="E20A1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itchFamily="34" charset="0"/>
                </a:rPr>
                <a:t>Outernet</a:t>
              </a:r>
            </a:p>
            <a:p>
              <a:r>
                <a:rPr lang="pt-BR" sz="1200" b="1" dirty="0" smtClean="0">
                  <a:solidFill>
                    <a:schemeClr val="bg1"/>
                  </a:solidFill>
                  <a:latin typeface="Verdana" pitchFamily="34" charset="0"/>
                </a:rPr>
                <a:t>Mercado: </a:t>
              </a:r>
              <a:r>
                <a:rPr lang="pt-BR" sz="1200" b="1" dirty="0">
                  <a:solidFill>
                    <a:schemeClr val="bg1"/>
                  </a:solidFill>
                  <a:latin typeface="Verdana" pitchFamily="34" charset="0"/>
                </a:rPr>
                <a:t>Porto Alegre</a:t>
              </a:r>
              <a:endParaRPr lang="pt-BR" sz="1200" b="1" dirty="0">
                <a:solidFill>
                  <a:schemeClr val="bg1"/>
                </a:solidFill>
                <a:latin typeface="Verdana" pitchFamily="34" charset="0"/>
              </a:endParaRPr>
            </a:p>
          </p:txBody>
        </p:sp>
        <p:sp>
          <p:nvSpPr>
            <p:cNvPr id="38" name="Retângulo 37"/>
            <p:cNvSpPr/>
            <p:nvPr/>
          </p:nvSpPr>
          <p:spPr bwMode="auto">
            <a:xfrm>
              <a:off x="467544" y="936278"/>
              <a:ext cx="1368425" cy="44450"/>
            </a:xfrm>
            <a:prstGeom prst="rect">
              <a:avLst/>
            </a:prstGeom>
            <a:solidFill>
              <a:srgbClr val="E20A1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pt-BR" b="1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3" name="Grupo 2"/>
          <p:cNvGrpSpPr/>
          <p:nvPr/>
        </p:nvGrpSpPr>
        <p:grpSpPr>
          <a:xfrm>
            <a:off x="466576" y="1700808"/>
            <a:ext cx="8209880" cy="4892094"/>
            <a:chOff x="466576" y="1700808"/>
            <a:chExt cx="8209880" cy="4892094"/>
          </a:xfrm>
        </p:grpSpPr>
        <p:sp>
          <p:nvSpPr>
            <p:cNvPr id="33" name="Retângulo 32"/>
            <p:cNvSpPr/>
            <p:nvPr/>
          </p:nvSpPr>
          <p:spPr bwMode="auto">
            <a:xfrm>
              <a:off x="466576" y="6165304"/>
              <a:ext cx="1368425" cy="44450"/>
            </a:xfrm>
            <a:prstGeom prst="rect">
              <a:avLst/>
            </a:prstGeom>
            <a:solidFill>
              <a:srgbClr val="E20A1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pt-BR" b="1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4" name="CaixaDeTexto 33"/>
            <p:cNvSpPr txBox="1"/>
            <p:nvPr/>
          </p:nvSpPr>
          <p:spPr>
            <a:xfrm>
              <a:off x="467494" y="6223570"/>
              <a:ext cx="82089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pt-BR" sz="6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Fonte </a:t>
              </a:r>
              <a:r>
                <a:rPr lang="pt-BR" sz="600" b="1" i="1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Ipsos</a:t>
              </a:r>
              <a:r>
                <a:rPr lang="pt-BR" sz="6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: Estudos </a:t>
              </a:r>
              <a:r>
                <a:rPr lang="pt-BR" sz="600" b="1" i="1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Marplan</a:t>
              </a:r>
              <a:r>
                <a:rPr lang="pt-BR" sz="6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EGM –Julho/2012 a Junho/2013 </a:t>
              </a:r>
              <a:r>
                <a:rPr lang="pt-BR" sz="600" b="1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– </a:t>
              </a:r>
              <a:r>
                <a:rPr lang="pt-BR" sz="600" b="1" i="1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Gde</a:t>
              </a:r>
              <a:r>
                <a:rPr lang="pt-BR" sz="600" b="1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Porto </a:t>
              </a:r>
              <a:r>
                <a:rPr lang="pt-BR" sz="6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Alegre - Filtro: 10+ anos (</a:t>
              </a:r>
              <a:r>
                <a:rPr lang="pt-BR" sz="600" b="1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2.824.200)</a:t>
              </a:r>
            </a:p>
            <a:p>
              <a:pPr algn="just"/>
              <a:r>
                <a:rPr lang="pt-BR" sz="600" b="1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Variável </a:t>
              </a:r>
              <a:r>
                <a:rPr lang="pt-BR" sz="6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Band Outernet: </a:t>
              </a:r>
              <a:r>
                <a:rPr lang="pt-BR" sz="600" b="1" i="1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Gde</a:t>
              </a:r>
              <a:r>
                <a:rPr lang="pt-BR" sz="600" b="1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Porto Alegre</a:t>
              </a:r>
              <a:r>
                <a:rPr lang="pt-BR" sz="6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: </a:t>
              </a:r>
              <a:r>
                <a:rPr lang="pt-BR" sz="600" b="1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assistiu/viu </a:t>
              </a:r>
              <a:r>
                <a:rPr lang="pt-BR" sz="6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TVs fora de casa com programação própria </a:t>
              </a:r>
              <a:r>
                <a:rPr lang="pt-BR" sz="600" b="1" i="1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últ</a:t>
              </a:r>
              <a:r>
                <a:rPr lang="pt-BR" sz="6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 30 dias no metrô, ônibus (</a:t>
              </a:r>
              <a:r>
                <a:rPr lang="pt-BR" sz="600" b="1" i="1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share</a:t>
              </a:r>
              <a:r>
                <a:rPr lang="pt-BR" sz="6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Band Outernet: 80%) ou rodoviárias; Brasília: assistiu/viu TVs fora de casa com programação própria </a:t>
              </a:r>
              <a:r>
                <a:rPr lang="pt-BR" sz="600" b="1" i="1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últ</a:t>
              </a:r>
              <a:r>
                <a:rPr lang="pt-BR" sz="6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 30 dias no metrô, ônibus (</a:t>
              </a:r>
              <a:r>
                <a:rPr lang="pt-BR" sz="600" b="1" i="1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share</a:t>
              </a:r>
              <a:r>
                <a:rPr lang="pt-BR" sz="6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Band Outernet: 40%) ou rodoviárias </a:t>
              </a:r>
              <a:r>
                <a:rPr lang="pt-BR" sz="600" b="1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(807.800</a:t>
              </a:r>
              <a:r>
                <a:rPr lang="pt-BR" sz="6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).</a:t>
              </a:r>
            </a:p>
          </p:txBody>
        </p:sp>
        <p:sp>
          <p:nvSpPr>
            <p:cNvPr id="37" name="Retângulo de cantos arredondados 36"/>
            <p:cNvSpPr/>
            <p:nvPr/>
          </p:nvSpPr>
          <p:spPr>
            <a:xfrm>
              <a:off x="475111" y="1700814"/>
              <a:ext cx="1946424" cy="4104462"/>
            </a:xfrm>
            <a:prstGeom prst="roundRect">
              <a:avLst/>
            </a:prstGeom>
            <a:ln w="38100">
              <a:solidFill>
                <a:srgbClr val="E20A16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9" name="Retângulo de cantos arredondados 38"/>
            <p:cNvSpPr/>
            <p:nvPr/>
          </p:nvSpPr>
          <p:spPr>
            <a:xfrm>
              <a:off x="6701439" y="1700808"/>
              <a:ext cx="1946424" cy="4104462"/>
            </a:xfrm>
            <a:prstGeom prst="roundRect">
              <a:avLst/>
            </a:prstGeom>
            <a:ln w="38100">
              <a:solidFill>
                <a:srgbClr val="E20A16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0" name="Picture 2" descr="http://www.seomofo.com/downloads/new-google-logo-knockoff.pn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791458" y="1842982"/>
              <a:ext cx="1313730" cy="4745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1" name="Retângulo de cantos arredondados 60"/>
            <p:cNvSpPr/>
            <p:nvPr/>
          </p:nvSpPr>
          <p:spPr>
            <a:xfrm>
              <a:off x="2553841" y="1700812"/>
              <a:ext cx="1946424" cy="4104462"/>
            </a:xfrm>
            <a:prstGeom prst="roundRect">
              <a:avLst/>
            </a:prstGeom>
            <a:ln w="38100">
              <a:solidFill>
                <a:srgbClr val="E20A16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2" name="CaixaDeTexto 61"/>
            <p:cNvSpPr txBox="1"/>
            <p:nvPr/>
          </p:nvSpPr>
          <p:spPr>
            <a:xfrm>
              <a:off x="475111" y="2376696"/>
              <a:ext cx="1946424" cy="33239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b="1" dirty="0" smtClean="0">
                  <a:latin typeface="Arial" pitchFamily="34" charset="0"/>
                  <a:cs typeface="Arial" pitchFamily="34" charset="0"/>
                </a:rPr>
                <a:t>48% de cobertura</a:t>
              </a:r>
            </a:p>
            <a:p>
              <a:pPr algn="ctr"/>
              <a:endParaRPr lang="pt-BR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400" b="1" dirty="0" smtClean="0"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r>
                <a:rPr lang="pt-BR" sz="20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61%</a:t>
              </a:r>
              <a:r>
                <a:rPr lang="pt-BR" sz="16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 </a:t>
              </a:r>
              <a:r>
                <a:rPr lang="pt-BR" sz="15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de cobertura</a:t>
              </a:r>
            </a:p>
            <a:p>
              <a:pPr algn="ctr"/>
              <a:endParaRPr lang="pt-B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r>
                <a:rPr lang="pt-BR" sz="2000" b="1" dirty="0" smtClean="0">
                  <a:solidFill>
                    <a:srgbClr val="E20A1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+ 13,0 pontos percentuais</a:t>
              </a:r>
              <a:endParaRPr lang="pt-BR" sz="2000" b="1" dirty="0">
                <a:solidFill>
                  <a:srgbClr val="E20A1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70" name="CaixaDeTexto 69"/>
            <p:cNvSpPr txBox="1"/>
            <p:nvPr/>
          </p:nvSpPr>
          <p:spPr>
            <a:xfrm>
              <a:off x="2553841" y="2376694"/>
              <a:ext cx="1946424" cy="33239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b="1" dirty="0" smtClean="0">
                  <a:latin typeface="Arial" pitchFamily="34" charset="0"/>
                  <a:cs typeface="Arial" pitchFamily="34" charset="0"/>
                </a:rPr>
                <a:t>40% de cobertura</a:t>
              </a:r>
            </a:p>
            <a:p>
              <a:pPr algn="ctr"/>
              <a:endParaRPr lang="pt-BR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400" b="1" dirty="0" smtClean="0"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r>
                <a:rPr lang="pt-BR" sz="20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55%</a:t>
              </a:r>
              <a:r>
                <a:rPr lang="pt-BR" sz="16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 </a:t>
              </a:r>
              <a:r>
                <a:rPr lang="pt-BR" sz="15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de cobertura</a:t>
              </a:r>
            </a:p>
            <a:p>
              <a:pPr algn="ctr"/>
              <a:endParaRPr lang="pt-B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r>
                <a:rPr lang="pt-BR" sz="2000" b="1" dirty="0" smtClean="0">
                  <a:solidFill>
                    <a:srgbClr val="E20A1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+ 15,1 pontos percentuais</a:t>
              </a:r>
              <a:endParaRPr lang="pt-BR" sz="2000" b="1" dirty="0">
                <a:solidFill>
                  <a:srgbClr val="E20A1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73" name="Retângulo de cantos arredondados 72"/>
            <p:cNvSpPr/>
            <p:nvPr/>
          </p:nvSpPr>
          <p:spPr>
            <a:xfrm>
              <a:off x="4629423" y="1700810"/>
              <a:ext cx="1946424" cy="4104462"/>
            </a:xfrm>
            <a:prstGeom prst="roundRect">
              <a:avLst/>
            </a:prstGeom>
            <a:ln w="38100">
              <a:solidFill>
                <a:srgbClr val="E20A16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4" name="CaixaDeTexto 73"/>
            <p:cNvSpPr txBox="1"/>
            <p:nvPr/>
          </p:nvSpPr>
          <p:spPr>
            <a:xfrm>
              <a:off x="4629423" y="2376692"/>
              <a:ext cx="1946424" cy="33239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b="1" dirty="0" smtClean="0">
                  <a:latin typeface="Arial" pitchFamily="34" charset="0"/>
                  <a:cs typeface="Arial" pitchFamily="34" charset="0"/>
                </a:rPr>
                <a:t>26% de cobertura</a:t>
              </a:r>
            </a:p>
            <a:p>
              <a:pPr algn="ctr"/>
              <a:endParaRPr lang="pt-BR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400" b="1" dirty="0" smtClean="0"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r>
                <a:rPr lang="pt-BR" sz="20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45%</a:t>
              </a:r>
              <a:r>
                <a:rPr lang="pt-BR" sz="16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 </a:t>
              </a:r>
              <a:r>
                <a:rPr lang="pt-BR" sz="15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de cobertura</a:t>
              </a:r>
            </a:p>
            <a:p>
              <a:pPr algn="ctr"/>
              <a:endParaRPr lang="pt-B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r>
                <a:rPr lang="pt-BR" sz="2000" b="1" dirty="0" smtClean="0">
                  <a:solidFill>
                    <a:srgbClr val="E20A1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+ 19,5 pontos percentuais</a:t>
              </a:r>
              <a:endParaRPr lang="pt-BR" sz="2000" b="1" dirty="0">
                <a:solidFill>
                  <a:srgbClr val="E20A1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77" name="CaixaDeTexto 76"/>
            <p:cNvSpPr txBox="1"/>
            <p:nvPr/>
          </p:nvSpPr>
          <p:spPr>
            <a:xfrm>
              <a:off x="6701439" y="2376690"/>
              <a:ext cx="1946424" cy="33239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b="1" dirty="0" smtClean="0">
                  <a:latin typeface="Arial" pitchFamily="34" charset="0"/>
                  <a:cs typeface="Arial" pitchFamily="34" charset="0"/>
                </a:rPr>
                <a:t>16% de cobertura</a:t>
              </a:r>
            </a:p>
            <a:p>
              <a:pPr algn="ctr"/>
              <a:endParaRPr lang="pt-BR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400" b="1" dirty="0" smtClean="0"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r>
                <a:rPr lang="pt-BR" sz="20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39%</a:t>
              </a:r>
              <a:r>
                <a:rPr lang="pt-BR" sz="16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 </a:t>
              </a:r>
              <a:r>
                <a:rPr lang="pt-BR" sz="15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de cobertura</a:t>
              </a:r>
            </a:p>
            <a:p>
              <a:pPr algn="ctr"/>
              <a:endParaRPr lang="pt-B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r>
                <a:rPr lang="pt-BR" sz="2000" b="1" dirty="0" smtClean="0">
                  <a:solidFill>
                    <a:srgbClr val="E20A1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+ 23,1 pontos percentuais</a:t>
              </a:r>
              <a:endParaRPr lang="pt-BR" sz="2000" b="1" dirty="0">
                <a:solidFill>
                  <a:srgbClr val="E20A1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</p:txBody>
        </p:sp>
        <p:pic>
          <p:nvPicPr>
            <p:cNvPr id="82" name="Picture 4" descr="http://sys2.sbgf.org.br/portal/images/stories/facebook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63671" y="1807159"/>
              <a:ext cx="526039" cy="5260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3" name="Picture 8" descr="http://www.fanamol.pt/loja/images/youtube_logo.png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5064794" y="1847542"/>
              <a:ext cx="1082130" cy="4656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4" name="Picture 2" descr="http://qualdesign.files.wordpress.com/2009/11/msn_logo.png"/>
            <p:cNvPicPr>
              <a:picLocks noChangeAspect="1" noChangeArrowheads="1"/>
            </p:cNvPicPr>
            <p:nvPr/>
          </p:nvPicPr>
          <p:blipFill>
            <a:blip r:embed="rId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63978" y="1807158"/>
              <a:ext cx="1214611" cy="4831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5" name="Arredondar Retângulo em um Canto Diagonal 84"/>
            <p:cNvSpPr/>
            <p:nvPr/>
          </p:nvSpPr>
          <p:spPr>
            <a:xfrm>
              <a:off x="479543" y="3344710"/>
              <a:ext cx="8179401" cy="546058"/>
            </a:xfrm>
            <a:prstGeom prst="round2DiagRect">
              <a:avLst/>
            </a:prstGeom>
            <a:solidFill>
              <a:srgbClr val="E20A16"/>
            </a:solidFill>
            <a:ln>
              <a:solidFill>
                <a:srgbClr val="E20A16"/>
              </a:solidFill>
            </a:ln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	</a:t>
              </a:r>
              <a:r>
                <a:rPr lang="pt-BR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	29% de cobertura (807.800 de pessoas)</a:t>
              </a:r>
              <a:endPara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</p:txBody>
        </p:sp>
        <p:pic>
          <p:nvPicPr>
            <p:cNvPr id="86" name="Imagem 8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0184" y="3437778"/>
              <a:ext cx="1911181" cy="368137"/>
            </a:xfrm>
            <a:prstGeom prst="rect">
              <a:avLst/>
            </a:prstGeom>
          </p:spPr>
        </p:pic>
        <p:sp>
          <p:nvSpPr>
            <p:cNvPr id="87" name="Mais 86"/>
            <p:cNvSpPr/>
            <p:nvPr/>
          </p:nvSpPr>
          <p:spPr>
            <a:xfrm>
              <a:off x="1159323" y="2703597"/>
              <a:ext cx="576064" cy="576064"/>
            </a:xfrm>
            <a:prstGeom prst="mathPlus">
              <a:avLst/>
            </a:prstGeom>
            <a:solidFill>
              <a:srgbClr val="6D6E71"/>
            </a:solidFill>
            <a:ln>
              <a:solidFill>
                <a:srgbClr val="E20A16"/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8" name="Igual 87"/>
            <p:cNvSpPr/>
            <p:nvPr/>
          </p:nvSpPr>
          <p:spPr>
            <a:xfrm>
              <a:off x="1159323" y="4009262"/>
              <a:ext cx="576064" cy="432048"/>
            </a:xfrm>
            <a:prstGeom prst="mathEqual">
              <a:avLst/>
            </a:prstGeom>
            <a:solidFill>
              <a:srgbClr val="6D6E71"/>
            </a:solidFill>
            <a:ln>
              <a:solidFill>
                <a:srgbClr val="E20A16"/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89" name="Mais 88"/>
            <p:cNvSpPr/>
            <p:nvPr/>
          </p:nvSpPr>
          <p:spPr>
            <a:xfrm>
              <a:off x="3238053" y="2703595"/>
              <a:ext cx="576064" cy="576064"/>
            </a:xfrm>
            <a:prstGeom prst="mathPlus">
              <a:avLst/>
            </a:prstGeom>
            <a:solidFill>
              <a:srgbClr val="6D6E71"/>
            </a:solidFill>
            <a:ln>
              <a:solidFill>
                <a:srgbClr val="E20A16"/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0" name="Igual 89"/>
            <p:cNvSpPr/>
            <p:nvPr/>
          </p:nvSpPr>
          <p:spPr>
            <a:xfrm>
              <a:off x="3238053" y="4009260"/>
              <a:ext cx="576064" cy="432048"/>
            </a:xfrm>
            <a:prstGeom prst="mathEqual">
              <a:avLst/>
            </a:prstGeom>
            <a:solidFill>
              <a:srgbClr val="6D6E71"/>
            </a:solidFill>
            <a:ln>
              <a:solidFill>
                <a:srgbClr val="E20A16"/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91" name="Mais 90"/>
            <p:cNvSpPr/>
            <p:nvPr/>
          </p:nvSpPr>
          <p:spPr>
            <a:xfrm>
              <a:off x="5313635" y="2703593"/>
              <a:ext cx="576064" cy="576064"/>
            </a:xfrm>
            <a:prstGeom prst="mathPlus">
              <a:avLst/>
            </a:prstGeom>
            <a:solidFill>
              <a:srgbClr val="6D6E71"/>
            </a:solidFill>
            <a:ln>
              <a:solidFill>
                <a:srgbClr val="E20A16"/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2" name="Igual 91"/>
            <p:cNvSpPr/>
            <p:nvPr/>
          </p:nvSpPr>
          <p:spPr>
            <a:xfrm>
              <a:off x="5313635" y="4009258"/>
              <a:ext cx="576064" cy="432048"/>
            </a:xfrm>
            <a:prstGeom prst="mathEqual">
              <a:avLst/>
            </a:prstGeom>
            <a:solidFill>
              <a:srgbClr val="6D6E71"/>
            </a:solidFill>
            <a:ln>
              <a:solidFill>
                <a:srgbClr val="E20A16"/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93" name="Mais 92"/>
            <p:cNvSpPr/>
            <p:nvPr/>
          </p:nvSpPr>
          <p:spPr>
            <a:xfrm>
              <a:off x="7385651" y="2703591"/>
              <a:ext cx="576064" cy="576064"/>
            </a:xfrm>
            <a:prstGeom prst="mathPlus">
              <a:avLst/>
            </a:prstGeom>
            <a:solidFill>
              <a:srgbClr val="6D6E71"/>
            </a:solidFill>
            <a:ln>
              <a:solidFill>
                <a:srgbClr val="E20A16"/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4" name="Igual 93"/>
            <p:cNvSpPr/>
            <p:nvPr/>
          </p:nvSpPr>
          <p:spPr>
            <a:xfrm>
              <a:off x="7385651" y="4009256"/>
              <a:ext cx="576064" cy="432048"/>
            </a:xfrm>
            <a:prstGeom prst="mathEqual">
              <a:avLst/>
            </a:prstGeom>
            <a:solidFill>
              <a:srgbClr val="6D6E71"/>
            </a:solidFill>
            <a:ln>
              <a:solidFill>
                <a:srgbClr val="E20A16"/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52815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336" y="709072"/>
            <a:ext cx="1391409" cy="460122"/>
          </a:xfrm>
          <a:prstGeom prst="rect">
            <a:avLst/>
          </a:prstGeom>
        </p:spPr>
      </p:pic>
      <p:grpSp>
        <p:nvGrpSpPr>
          <p:cNvPr id="23" name="Grupo 22"/>
          <p:cNvGrpSpPr/>
          <p:nvPr/>
        </p:nvGrpSpPr>
        <p:grpSpPr>
          <a:xfrm>
            <a:off x="361701" y="620688"/>
            <a:ext cx="8386763" cy="661164"/>
            <a:chOff x="361701" y="936278"/>
            <a:chExt cx="8386763" cy="661164"/>
          </a:xfrm>
        </p:grpSpPr>
        <p:sp>
          <p:nvSpPr>
            <p:cNvPr id="33" name="Retângulo 80"/>
            <p:cNvSpPr>
              <a:spLocks noChangeArrowheads="1"/>
            </p:cNvSpPr>
            <p:nvPr/>
          </p:nvSpPr>
          <p:spPr bwMode="auto">
            <a:xfrm>
              <a:off x="361701" y="966500"/>
              <a:ext cx="8386763" cy="6309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pt-BR" sz="2300" b="1" dirty="0" smtClean="0">
                  <a:solidFill>
                    <a:schemeClr val="bg1"/>
                  </a:solidFill>
                  <a:latin typeface="Verdana" pitchFamily="34" charset="0"/>
                </a:rPr>
                <a:t>Incremento de Cobertura </a:t>
              </a:r>
              <a:r>
                <a:rPr lang="pt-BR" sz="2300" b="1" dirty="0" smtClean="0">
                  <a:solidFill>
                    <a:srgbClr val="E20A1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itchFamily="34" charset="0"/>
                </a:rPr>
                <a:t>Outernet</a:t>
              </a:r>
            </a:p>
            <a:p>
              <a:r>
                <a:rPr lang="pt-BR" sz="1200" b="1" dirty="0" smtClean="0">
                  <a:solidFill>
                    <a:schemeClr val="bg1"/>
                  </a:solidFill>
                  <a:latin typeface="Verdana" pitchFamily="34" charset="0"/>
                </a:rPr>
                <a:t>Mercado: </a:t>
              </a:r>
              <a:r>
                <a:rPr lang="pt-BR" sz="1200" b="1" dirty="0">
                  <a:solidFill>
                    <a:schemeClr val="bg1"/>
                  </a:solidFill>
                  <a:latin typeface="Verdana" pitchFamily="34" charset="0"/>
                </a:rPr>
                <a:t>Porto Alegre</a:t>
              </a:r>
              <a:endParaRPr lang="pt-BR" sz="1200" b="1" dirty="0">
                <a:solidFill>
                  <a:schemeClr val="bg1"/>
                </a:solidFill>
                <a:latin typeface="Verdana" pitchFamily="34" charset="0"/>
              </a:endParaRPr>
            </a:p>
          </p:txBody>
        </p:sp>
        <p:sp>
          <p:nvSpPr>
            <p:cNvPr id="36" name="Retângulo 35"/>
            <p:cNvSpPr/>
            <p:nvPr/>
          </p:nvSpPr>
          <p:spPr bwMode="auto">
            <a:xfrm>
              <a:off x="467544" y="936278"/>
              <a:ext cx="1368425" cy="44450"/>
            </a:xfrm>
            <a:prstGeom prst="rect">
              <a:avLst/>
            </a:prstGeom>
            <a:solidFill>
              <a:srgbClr val="E20A1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pt-BR" b="1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3" name="Grupo 2"/>
          <p:cNvGrpSpPr/>
          <p:nvPr/>
        </p:nvGrpSpPr>
        <p:grpSpPr>
          <a:xfrm>
            <a:off x="466576" y="1700808"/>
            <a:ext cx="8209880" cy="4892094"/>
            <a:chOff x="466576" y="1700808"/>
            <a:chExt cx="8209880" cy="4892094"/>
          </a:xfrm>
        </p:grpSpPr>
        <p:sp>
          <p:nvSpPr>
            <p:cNvPr id="32" name="Retângulo 31"/>
            <p:cNvSpPr/>
            <p:nvPr/>
          </p:nvSpPr>
          <p:spPr bwMode="auto">
            <a:xfrm>
              <a:off x="466576" y="6165304"/>
              <a:ext cx="1368425" cy="44450"/>
            </a:xfrm>
            <a:prstGeom prst="rect">
              <a:avLst/>
            </a:prstGeom>
            <a:solidFill>
              <a:srgbClr val="E20A1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pt-BR" b="1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4" name="CaixaDeTexto 33"/>
            <p:cNvSpPr txBox="1"/>
            <p:nvPr/>
          </p:nvSpPr>
          <p:spPr>
            <a:xfrm>
              <a:off x="467494" y="6223570"/>
              <a:ext cx="82089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pt-BR" sz="6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Fonte </a:t>
              </a:r>
              <a:r>
                <a:rPr lang="pt-BR" sz="600" b="1" i="1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Ipsos</a:t>
              </a:r>
              <a:r>
                <a:rPr lang="pt-BR" sz="6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: Estudos </a:t>
              </a:r>
              <a:r>
                <a:rPr lang="pt-BR" sz="600" b="1" i="1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Marplan</a:t>
              </a:r>
              <a:r>
                <a:rPr lang="pt-BR" sz="6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EGM –Julho/2012 a Junho/2013 </a:t>
              </a:r>
              <a:r>
                <a:rPr lang="pt-BR" sz="600" b="1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– </a:t>
              </a:r>
              <a:r>
                <a:rPr lang="pt-BR" sz="600" b="1" i="1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Gde</a:t>
              </a:r>
              <a:r>
                <a:rPr lang="pt-BR" sz="600" b="1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Porto </a:t>
              </a:r>
              <a:r>
                <a:rPr lang="pt-BR" sz="6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Alegre - Filtro: 10+ anos (</a:t>
              </a:r>
              <a:r>
                <a:rPr lang="pt-BR" sz="600" b="1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2.824.200)</a:t>
              </a:r>
            </a:p>
            <a:p>
              <a:pPr algn="just"/>
              <a:r>
                <a:rPr lang="pt-BR" sz="600" b="1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Variável </a:t>
              </a:r>
              <a:r>
                <a:rPr lang="pt-BR" sz="6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Band Outernet: </a:t>
              </a:r>
              <a:r>
                <a:rPr lang="pt-BR" sz="600" b="1" i="1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Gde</a:t>
              </a:r>
              <a:r>
                <a:rPr lang="pt-BR" sz="600" b="1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Porto Alegre</a:t>
              </a:r>
              <a:r>
                <a:rPr lang="pt-BR" sz="6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: </a:t>
              </a:r>
              <a:r>
                <a:rPr lang="pt-BR" sz="600" b="1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assistiu/viu </a:t>
              </a:r>
              <a:r>
                <a:rPr lang="pt-BR" sz="6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TVs fora de casa com programação própria </a:t>
              </a:r>
              <a:r>
                <a:rPr lang="pt-BR" sz="600" b="1" i="1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últ</a:t>
              </a:r>
              <a:r>
                <a:rPr lang="pt-BR" sz="6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 30 dias no metrô, ônibus (</a:t>
              </a:r>
              <a:r>
                <a:rPr lang="pt-BR" sz="600" b="1" i="1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share</a:t>
              </a:r>
              <a:r>
                <a:rPr lang="pt-BR" sz="6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Band Outernet: 80%) ou rodoviárias; Brasília: assistiu/viu TVs fora de casa com programação própria </a:t>
              </a:r>
              <a:r>
                <a:rPr lang="pt-BR" sz="600" b="1" i="1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últ</a:t>
              </a:r>
              <a:r>
                <a:rPr lang="pt-BR" sz="6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 30 dias no metrô, ônibus (</a:t>
              </a:r>
              <a:r>
                <a:rPr lang="pt-BR" sz="600" b="1" i="1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share</a:t>
              </a:r>
              <a:r>
                <a:rPr lang="pt-BR" sz="6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Band Outernet: 40%) ou rodoviárias </a:t>
              </a:r>
              <a:r>
                <a:rPr lang="pt-BR" sz="600" b="1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(807.800</a:t>
              </a:r>
              <a:r>
                <a:rPr lang="pt-BR" sz="6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).</a:t>
              </a:r>
            </a:p>
          </p:txBody>
        </p:sp>
        <p:sp>
          <p:nvSpPr>
            <p:cNvPr id="37" name="Retângulo de cantos arredondados 36"/>
            <p:cNvSpPr/>
            <p:nvPr/>
          </p:nvSpPr>
          <p:spPr>
            <a:xfrm>
              <a:off x="475111" y="1700814"/>
              <a:ext cx="1946424" cy="4104462"/>
            </a:xfrm>
            <a:prstGeom prst="roundRect">
              <a:avLst/>
            </a:prstGeom>
            <a:ln w="38100">
              <a:solidFill>
                <a:srgbClr val="E20A16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8" name="Retângulo de cantos arredondados 37"/>
            <p:cNvSpPr/>
            <p:nvPr/>
          </p:nvSpPr>
          <p:spPr>
            <a:xfrm>
              <a:off x="6701439" y="1700808"/>
              <a:ext cx="1946424" cy="4104462"/>
            </a:xfrm>
            <a:prstGeom prst="roundRect">
              <a:avLst/>
            </a:prstGeom>
            <a:ln w="38100">
              <a:solidFill>
                <a:srgbClr val="E20A16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8" name="Retângulo de cantos arredondados 57"/>
            <p:cNvSpPr/>
            <p:nvPr/>
          </p:nvSpPr>
          <p:spPr>
            <a:xfrm>
              <a:off x="2553841" y="1700812"/>
              <a:ext cx="1946424" cy="4104462"/>
            </a:xfrm>
            <a:prstGeom prst="roundRect">
              <a:avLst/>
            </a:prstGeom>
            <a:ln w="38100">
              <a:solidFill>
                <a:srgbClr val="E20A16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9" name="CaixaDeTexto 58"/>
            <p:cNvSpPr txBox="1"/>
            <p:nvPr/>
          </p:nvSpPr>
          <p:spPr>
            <a:xfrm>
              <a:off x="475111" y="2376696"/>
              <a:ext cx="1946424" cy="33239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b="1" dirty="0" smtClean="0">
                  <a:latin typeface="Arial" pitchFamily="34" charset="0"/>
                  <a:cs typeface="Arial" pitchFamily="34" charset="0"/>
                </a:rPr>
                <a:t>21% de cobertura</a:t>
              </a:r>
            </a:p>
            <a:p>
              <a:pPr algn="ctr"/>
              <a:endParaRPr lang="pt-BR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400" b="1" dirty="0" smtClean="0"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r>
                <a:rPr lang="pt-BR" sz="20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42%</a:t>
              </a:r>
              <a:r>
                <a:rPr lang="pt-BR" sz="16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 </a:t>
              </a:r>
              <a:r>
                <a:rPr lang="pt-BR" sz="15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de cobertura</a:t>
              </a:r>
            </a:p>
            <a:p>
              <a:pPr algn="ctr"/>
              <a:endParaRPr lang="pt-B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r>
                <a:rPr lang="pt-BR" sz="2000" b="1" dirty="0" smtClean="0">
                  <a:solidFill>
                    <a:srgbClr val="E20A1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+ 21,1 pontos percentuais</a:t>
              </a:r>
              <a:endParaRPr lang="pt-BR" sz="2000" b="1" dirty="0">
                <a:solidFill>
                  <a:srgbClr val="E20A1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8" name="CaixaDeTexto 67"/>
            <p:cNvSpPr txBox="1"/>
            <p:nvPr/>
          </p:nvSpPr>
          <p:spPr>
            <a:xfrm>
              <a:off x="2553841" y="2376694"/>
              <a:ext cx="1946424" cy="33239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b="1" dirty="0" smtClean="0">
                  <a:latin typeface="Arial" pitchFamily="34" charset="0"/>
                  <a:cs typeface="Arial" pitchFamily="34" charset="0"/>
                </a:rPr>
                <a:t>17% de cobertura</a:t>
              </a:r>
            </a:p>
            <a:p>
              <a:pPr algn="ctr"/>
              <a:endParaRPr lang="pt-BR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400" b="1" dirty="0" smtClean="0"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r>
                <a:rPr lang="pt-BR" sz="20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40%</a:t>
              </a:r>
              <a:r>
                <a:rPr lang="pt-BR" sz="16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 </a:t>
              </a:r>
              <a:r>
                <a:rPr lang="pt-BR" sz="15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de cobertura</a:t>
              </a:r>
            </a:p>
            <a:p>
              <a:pPr algn="ctr"/>
              <a:endParaRPr lang="pt-B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r>
                <a:rPr lang="pt-BR" sz="2000" b="1" dirty="0" smtClean="0">
                  <a:solidFill>
                    <a:srgbClr val="E20A1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+ 22,8 pontos percentuais</a:t>
              </a:r>
              <a:endParaRPr lang="pt-BR" sz="2000" b="1" dirty="0">
                <a:solidFill>
                  <a:srgbClr val="E20A1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71" name="Retângulo de cantos arredondados 70"/>
            <p:cNvSpPr/>
            <p:nvPr/>
          </p:nvSpPr>
          <p:spPr>
            <a:xfrm>
              <a:off x="4629423" y="1700810"/>
              <a:ext cx="1946424" cy="4104462"/>
            </a:xfrm>
            <a:prstGeom prst="roundRect">
              <a:avLst/>
            </a:prstGeom>
            <a:ln w="38100">
              <a:solidFill>
                <a:srgbClr val="E20A16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2" name="CaixaDeTexto 71"/>
            <p:cNvSpPr txBox="1"/>
            <p:nvPr/>
          </p:nvSpPr>
          <p:spPr>
            <a:xfrm>
              <a:off x="4629423" y="2376692"/>
              <a:ext cx="1946424" cy="33239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b="1" dirty="0" smtClean="0">
                  <a:latin typeface="Arial" pitchFamily="34" charset="0"/>
                  <a:cs typeface="Arial" pitchFamily="34" charset="0"/>
                </a:rPr>
                <a:t>17% de cobertura</a:t>
              </a:r>
            </a:p>
            <a:p>
              <a:pPr algn="ctr"/>
              <a:endParaRPr lang="pt-BR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400" b="1" dirty="0" smtClean="0"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r>
                <a:rPr lang="pt-BR" sz="20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39%</a:t>
              </a:r>
              <a:r>
                <a:rPr lang="pt-BR" sz="16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 </a:t>
              </a:r>
              <a:r>
                <a:rPr lang="pt-BR" sz="15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de cobertura</a:t>
              </a:r>
            </a:p>
            <a:p>
              <a:pPr algn="ctr"/>
              <a:endParaRPr lang="pt-B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r>
                <a:rPr lang="pt-BR" sz="2000" b="1" dirty="0" smtClean="0">
                  <a:solidFill>
                    <a:srgbClr val="E20A1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+ 22,2 pontos percentuais</a:t>
              </a:r>
              <a:endParaRPr lang="pt-BR" sz="2000" b="1" dirty="0">
                <a:solidFill>
                  <a:srgbClr val="E20A1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75" name="CaixaDeTexto 74"/>
            <p:cNvSpPr txBox="1"/>
            <p:nvPr/>
          </p:nvSpPr>
          <p:spPr>
            <a:xfrm>
              <a:off x="6701439" y="2376690"/>
              <a:ext cx="1946424" cy="33239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b="1" dirty="0" smtClean="0">
                  <a:latin typeface="Arial" pitchFamily="34" charset="0"/>
                  <a:cs typeface="Arial" pitchFamily="34" charset="0"/>
                </a:rPr>
                <a:t>15% de cobertura</a:t>
              </a:r>
            </a:p>
            <a:p>
              <a:pPr algn="ctr"/>
              <a:endParaRPr lang="pt-BR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400" b="1" dirty="0" smtClean="0"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r>
                <a:rPr lang="pt-BR" sz="20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39%</a:t>
              </a:r>
              <a:r>
                <a:rPr lang="pt-BR" sz="16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 </a:t>
              </a:r>
              <a:r>
                <a:rPr lang="pt-BR" sz="15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de cobertura</a:t>
              </a:r>
            </a:p>
            <a:p>
              <a:pPr algn="ctr"/>
              <a:endParaRPr lang="pt-B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r>
                <a:rPr lang="pt-BR" sz="2000" b="1" dirty="0" smtClean="0">
                  <a:solidFill>
                    <a:srgbClr val="E20A1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+ 23,3 pontos percentuais</a:t>
              </a:r>
              <a:endParaRPr lang="pt-BR" sz="2000" b="1" dirty="0">
                <a:solidFill>
                  <a:srgbClr val="E20A1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</p:txBody>
        </p:sp>
        <p:pic>
          <p:nvPicPr>
            <p:cNvPr id="80" name="Picture 2" descr="http://www.sindiradio.org.br/img/empresas/logo%20cidade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7807" y="1748520"/>
              <a:ext cx="889921" cy="6190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1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16672" y="1757605"/>
              <a:ext cx="1017782" cy="6100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2" name="Picture 5" descr="http://1.bp.blogspot.com/-7o-_mGVHR1E/UXfJbrw-nhI/AAAAAAAAMn8/3C_V3UB3i14/s1600/Eldorado%2BFM.jp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49307" y="1769563"/>
              <a:ext cx="1106655" cy="6235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3" name="Picture 7" descr="http://www.sindiradio.org.br/img/empresas/atlantida.jp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45797" y="1757605"/>
              <a:ext cx="860938" cy="635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4" name="Arredondar Retângulo em um Canto Diagonal 83"/>
            <p:cNvSpPr/>
            <p:nvPr/>
          </p:nvSpPr>
          <p:spPr>
            <a:xfrm>
              <a:off x="479543" y="3344710"/>
              <a:ext cx="8179401" cy="546058"/>
            </a:xfrm>
            <a:prstGeom prst="round2DiagRect">
              <a:avLst/>
            </a:prstGeom>
            <a:solidFill>
              <a:srgbClr val="E20A16"/>
            </a:solidFill>
            <a:ln>
              <a:solidFill>
                <a:srgbClr val="E20A16"/>
              </a:solidFill>
            </a:ln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	</a:t>
              </a:r>
              <a:r>
                <a:rPr lang="pt-BR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	29% de cobertura (807.800 de pessoas)</a:t>
              </a:r>
              <a:endPara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</p:txBody>
        </p:sp>
        <p:pic>
          <p:nvPicPr>
            <p:cNvPr id="85" name="Imagem 84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0184" y="3437778"/>
              <a:ext cx="1911181" cy="368137"/>
            </a:xfrm>
            <a:prstGeom prst="rect">
              <a:avLst/>
            </a:prstGeom>
          </p:spPr>
        </p:pic>
        <p:sp>
          <p:nvSpPr>
            <p:cNvPr id="86" name="Mais 85"/>
            <p:cNvSpPr/>
            <p:nvPr/>
          </p:nvSpPr>
          <p:spPr>
            <a:xfrm>
              <a:off x="1159323" y="2703597"/>
              <a:ext cx="576064" cy="576064"/>
            </a:xfrm>
            <a:prstGeom prst="mathPlus">
              <a:avLst/>
            </a:prstGeom>
            <a:solidFill>
              <a:srgbClr val="6D6E71"/>
            </a:solidFill>
            <a:ln>
              <a:solidFill>
                <a:srgbClr val="E20A16"/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7" name="Igual 86"/>
            <p:cNvSpPr/>
            <p:nvPr/>
          </p:nvSpPr>
          <p:spPr>
            <a:xfrm>
              <a:off x="1159323" y="4009262"/>
              <a:ext cx="576064" cy="432048"/>
            </a:xfrm>
            <a:prstGeom prst="mathEqual">
              <a:avLst/>
            </a:prstGeom>
            <a:solidFill>
              <a:srgbClr val="6D6E71"/>
            </a:solidFill>
            <a:ln>
              <a:solidFill>
                <a:srgbClr val="E20A16"/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88" name="Mais 87"/>
            <p:cNvSpPr/>
            <p:nvPr/>
          </p:nvSpPr>
          <p:spPr>
            <a:xfrm>
              <a:off x="3238053" y="2703595"/>
              <a:ext cx="576064" cy="576064"/>
            </a:xfrm>
            <a:prstGeom prst="mathPlus">
              <a:avLst/>
            </a:prstGeom>
            <a:solidFill>
              <a:srgbClr val="6D6E71"/>
            </a:solidFill>
            <a:ln>
              <a:solidFill>
                <a:srgbClr val="E20A16"/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9" name="Igual 88"/>
            <p:cNvSpPr/>
            <p:nvPr/>
          </p:nvSpPr>
          <p:spPr>
            <a:xfrm>
              <a:off x="3238053" y="4009260"/>
              <a:ext cx="576064" cy="432048"/>
            </a:xfrm>
            <a:prstGeom prst="mathEqual">
              <a:avLst/>
            </a:prstGeom>
            <a:solidFill>
              <a:srgbClr val="6D6E71"/>
            </a:solidFill>
            <a:ln>
              <a:solidFill>
                <a:srgbClr val="E20A16"/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90" name="Mais 89"/>
            <p:cNvSpPr/>
            <p:nvPr/>
          </p:nvSpPr>
          <p:spPr>
            <a:xfrm>
              <a:off x="5313635" y="2703593"/>
              <a:ext cx="576064" cy="576064"/>
            </a:xfrm>
            <a:prstGeom prst="mathPlus">
              <a:avLst/>
            </a:prstGeom>
            <a:solidFill>
              <a:srgbClr val="6D6E71"/>
            </a:solidFill>
            <a:ln>
              <a:solidFill>
                <a:srgbClr val="E20A16"/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1" name="Igual 90"/>
            <p:cNvSpPr/>
            <p:nvPr/>
          </p:nvSpPr>
          <p:spPr>
            <a:xfrm>
              <a:off x="5313635" y="4009258"/>
              <a:ext cx="576064" cy="432048"/>
            </a:xfrm>
            <a:prstGeom prst="mathEqual">
              <a:avLst/>
            </a:prstGeom>
            <a:solidFill>
              <a:srgbClr val="6D6E71"/>
            </a:solidFill>
            <a:ln>
              <a:solidFill>
                <a:srgbClr val="E20A16"/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92" name="Mais 91"/>
            <p:cNvSpPr/>
            <p:nvPr/>
          </p:nvSpPr>
          <p:spPr>
            <a:xfrm>
              <a:off x="7385651" y="2703591"/>
              <a:ext cx="576064" cy="576064"/>
            </a:xfrm>
            <a:prstGeom prst="mathPlus">
              <a:avLst/>
            </a:prstGeom>
            <a:solidFill>
              <a:srgbClr val="6D6E71"/>
            </a:solidFill>
            <a:ln>
              <a:solidFill>
                <a:srgbClr val="E20A16"/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3" name="Igual 92"/>
            <p:cNvSpPr/>
            <p:nvPr/>
          </p:nvSpPr>
          <p:spPr>
            <a:xfrm>
              <a:off x="7385651" y="4009256"/>
              <a:ext cx="576064" cy="432048"/>
            </a:xfrm>
            <a:prstGeom prst="mathEqual">
              <a:avLst/>
            </a:prstGeom>
            <a:solidFill>
              <a:srgbClr val="6D6E71"/>
            </a:solidFill>
            <a:ln>
              <a:solidFill>
                <a:srgbClr val="E20A16"/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99377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336" y="709072"/>
            <a:ext cx="1391409" cy="460122"/>
          </a:xfrm>
          <a:prstGeom prst="rect">
            <a:avLst/>
          </a:prstGeom>
        </p:spPr>
      </p:pic>
      <p:grpSp>
        <p:nvGrpSpPr>
          <p:cNvPr id="23" name="Grupo 22"/>
          <p:cNvGrpSpPr/>
          <p:nvPr/>
        </p:nvGrpSpPr>
        <p:grpSpPr>
          <a:xfrm>
            <a:off x="361701" y="620688"/>
            <a:ext cx="8386763" cy="661164"/>
            <a:chOff x="361701" y="936278"/>
            <a:chExt cx="8386763" cy="661164"/>
          </a:xfrm>
        </p:grpSpPr>
        <p:sp>
          <p:nvSpPr>
            <p:cNvPr id="33" name="Retângulo 80"/>
            <p:cNvSpPr>
              <a:spLocks noChangeArrowheads="1"/>
            </p:cNvSpPr>
            <p:nvPr/>
          </p:nvSpPr>
          <p:spPr bwMode="auto">
            <a:xfrm>
              <a:off x="361701" y="966500"/>
              <a:ext cx="8386763" cy="6309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pt-BR" sz="2300" b="1" dirty="0" smtClean="0">
                  <a:solidFill>
                    <a:schemeClr val="bg1"/>
                  </a:solidFill>
                  <a:latin typeface="Verdana" pitchFamily="34" charset="0"/>
                </a:rPr>
                <a:t>Incremento de Cobertura </a:t>
              </a:r>
              <a:r>
                <a:rPr lang="pt-BR" sz="2300" b="1" dirty="0" smtClean="0">
                  <a:solidFill>
                    <a:srgbClr val="E20A1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itchFamily="34" charset="0"/>
                </a:rPr>
                <a:t>Outernet</a:t>
              </a:r>
            </a:p>
            <a:p>
              <a:r>
                <a:rPr lang="pt-BR" sz="1200" b="1" dirty="0" smtClean="0">
                  <a:solidFill>
                    <a:schemeClr val="bg1"/>
                  </a:solidFill>
                  <a:latin typeface="Verdana" pitchFamily="34" charset="0"/>
                </a:rPr>
                <a:t>Mercado: </a:t>
              </a:r>
              <a:r>
                <a:rPr lang="pt-BR" sz="1200" b="1" dirty="0">
                  <a:solidFill>
                    <a:schemeClr val="bg1"/>
                  </a:solidFill>
                  <a:latin typeface="Verdana" pitchFamily="34" charset="0"/>
                </a:rPr>
                <a:t>Porto Alegre</a:t>
              </a:r>
              <a:endParaRPr lang="pt-BR" sz="1200" b="1" dirty="0">
                <a:solidFill>
                  <a:schemeClr val="bg1"/>
                </a:solidFill>
                <a:latin typeface="Verdana" pitchFamily="34" charset="0"/>
              </a:endParaRPr>
            </a:p>
          </p:txBody>
        </p:sp>
        <p:sp>
          <p:nvSpPr>
            <p:cNvPr id="36" name="Retângulo 35"/>
            <p:cNvSpPr/>
            <p:nvPr/>
          </p:nvSpPr>
          <p:spPr bwMode="auto">
            <a:xfrm>
              <a:off x="467544" y="936278"/>
              <a:ext cx="1368425" cy="44450"/>
            </a:xfrm>
            <a:prstGeom prst="rect">
              <a:avLst/>
            </a:prstGeom>
            <a:solidFill>
              <a:srgbClr val="E20A1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pt-BR" b="1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3" name="Grupo 2"/>
          <p:cNvGrpSpPr/>
          <p:nvPr/>
        </p:nvGrpSpPr>
        <p:grpSpPr>
          <a:xfrm>
            <a:off x="466576" y="1700808"/>
            <a:ext cx="8209880" cy="4892094"/>
            <a:chOff x="466576" y="1700808"/>
            <a:chExt cx="8209880" cy="4892094"/>
          </a:xfrm>
        </p:grpSpPr>
        <p:sp>
          <p:nvSpPr>
            <p:cNvPr id="38" name="Retângulo 37"/>
            <p:cNvSpPr/>
            <p:nvPr/>
          </p:nvSpPr>
          <p:spPr bwMode="auto">
            <a:xfrm>
              <a:off x="466576" y="6165304"/>
              <a:ext cx="1368425" cy="44450"/>
            </a:xfrm>
            <a:prstGeom prst="rect">
              <a:avLst/>
            </a:prstGeom>
            <a:solidFill>
              <a:srgbClr val="E20A1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pt-BR" b="1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9" name="CaixaDeTexto 38"/>
            <p:cNvSpPr txBox="1"/>
            <p:nvPr/>
          </p:nvSpPr>
          <p:spPr>
            <a:xfrm>
              <a:off x="467494" y="6223570"/>
              <a:ext cx="82089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pt-BR" sz="6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Fonte </a:t>
              </a:r>
              <a:r>
                <a:rPr lang="pt-BR" sz="600" b="1" i="1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Ipsos</a:t>
              </a:r>
              <a:r>
                <a:rPr lang="pt-BR" sz="6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: Estudos </a:t>
              </a:r>
              <a:r>
                <a:rPr lang="pt-BR" sz="600" b="1" i="1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Marplan</a:t>
              </a:r>
              <a:r>
                <a:rPr lang="pt-BR" sz="6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EGM –Julho/2012 a Junho/2013 </a:t>
              </a:r>
              <a:r>
                <a:rPr lang="pt-BR" sz="600" b="1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– </a:t>
              </a:r>
              <a:r>
                <a:rPr lang="pt-BR" sz="600" b="1" i="1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Gde</a:t>
              </a:r>
              <a:r>
                <a:rPr lang="pt-BR" sz="600" b="1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Porto </a:t>
              </a:r>
              <a:r>
                <a:rPr lang="pt-BR" sz="6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Alegre - Filtro: 10+ anos (</a:t>
              </a:r>
              <a:r>
                <a:rPr lang="pt-BR" sz="600" b="1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2.824.200)</a:t>
              </a:r>
            </a:p>
            <a:p>
              <a:pPr algn="just"/>
              <a:r>
                <a:rPr lang="pt-BR" sz="600" b="1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Variável </a:t>
              </a:r>
              <a:r>
                <a:rPr lang="pt-BR" sz="6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Band Outernet: </a:t>
              </a:r>
              <a:r>
                <a:rPr lang="pt-BR" sz="600" b="1" i="1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Gde</a:t>
              </a:r>
              <a:r>
                <a:rPr lang="pt-BR" sz="600" b="1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Porto Alegre</a:t>
              </a:r>
              <a:r>
                <a:rPr lang="pt-BR" sz="6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: </a:t>
              </a:r>
              <a:r>
                <a:rPr lang="pt-BR" sz="600" b="1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assistiu/viu </a:t>
              </a:r>
              <a:r>
                <a:rPr lang="pt-BR" sz="6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TVs fora de casa com programação própria </a:t>
              </a:r>
              <a:r>
                <a:rPr lang="pt-BR" sz="600" b="1" i="1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últ</a:t>
              </a:r>
              <a:r>
                <a:rPr lang="pt-BR" sz="6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 30 dias no metrô, ônibus (</a:t>
              </a:r>
              <a:r>
                <a:rPr lang="pt-BR" sz="600" b="1" i="1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share</a:t>
              </a:r>
              <a:r>
                <a:rPr lang="pt-BR" sz="6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Band Outernet: 80%) ou rodoviárias; Brasília: assistiu/viu TVs fora de casa com programação própria </a:t>
              </a:r>
              <a:r>
                <a:rPr lang="pt-BR" sz="600" b="1" i="1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últ</a:t>
              </a:r>
              <a:r>
                <a:rPr lang="pt-BR" sz="6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 30 dias no metrô, ônibus (</a:t>
              </a:r>
              <a:r>
                <a:rPr lang="pt-BR" sz="600" b="1" i="1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share</a:t>
              </a:r>
              <a:r>
                <a:rPr lang="pt-BR" sz="6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Band Outernet: 40%) ou rodoviárias </a:t>
              </a:r>
              <a:r>
                <a:rPr lang="pt-BR" sz="600" b="1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(807.800</a:t>
              </a:r>
              <a:r>
                <a:rPr lang="pt-BR" sz="6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).</a:t>
              </a:r>
            </a:p>
          </p:txBody>
        </p:sp>
        <p:sp>
          <p:nvSpPr>
            <p:cNvPr id="41" name="Retângulo de cantos arredondados 40"/>
            <p:cNvSpPr/>
            <p:nvPr/>
          </p:nvSpPr>
          <p:spPr>
            <a:xfrm>
              <a:off x="475111" y="1700814"/>
              <a:ext cx="1946424" cy="4104462"/>
            </a:xfrm>
            <a:prstGeom prst="roundRect">
              <a:avLst/>
            </a:prstGeom>
            <a:ln w="38100">
              <a:solidFill>
                <a:srgbClr val="E20A16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2" name="Retângulo de cantos arredondados 41"/>
            <p:cNvSpPr/>
            <p:nvPr/>
          </p:nvSpPr>
          <p:spPr>
            <a:xfrm>
              <a:off x="6701439" y="1700808"/>
              <a:ext cx="1946424" cy="4104462"/>
            </a:xfrm>
            <a:prstGeom prst="roundRect">
              <a:avLst/>
            </a:prstGeom>
            <a:ln w="38100">
              <a:solidFill>
                <a:srgbClr val="E20A16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3" name="Retângulo de cantos arredondados 42"/>
            <p:cNvSpPr/>
            <p:nvPr/>
          </p:nvSpPr>
          <p:spPr>
            <a:xfrm>
              <a:off x="2553841" y="1700812"/>
              <a:ext cx="1946424" cy="4104462"/>
            </a:xfrm>
            <a:prstGeom prst="roundRect">
              <a:avLst/>
            </a:prstGeom>
            <a:ln w="38100">
              <a:solidFill>
                <a:srgbClr val="E20A16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4" name="CaixaDeTexto 43"/>
            <p:cNvSpPr txBox="1"/>
            <p:nvPr/>
          </p:nvSpPr>
          <p:spPr>
            <a:xfrm>
              <a:off x="475111" y="2376696"/>
              <a:ext cx="1946424" cy="33239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b="1" dirty="0" smtClean="0">
                  <a:latin typeface="Arial" pitchFamily="34" charset="0"/>
                  <a:cs typeface="Arial" pitchFamily="34" charset="0"/>
                </a:rPr>
                <a:t>8% de cobertura</a:t>
              </a:r>
            </a:p>
            <a:p>
              <a:pPr algn="ctr"/>
              <a:endParaRPr lang="pt-BR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400" b="1" dirty="0" smtClean="0"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r>
                <a:rPr lang="pt-BR" sz="20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34%</a:t>
              </a:r>
              <a:r>
                <a:rPr lang="pt-BR" sz="16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 </a:t>
              </a:r>
              <a:r>
                <a:rPr lang="pt-BR" sz="15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de cobertura</a:t>
              </a:r>
            </a:p>
            <a:p>
              <a:pPr algn="ctr"/>
              <a:endParaRPr lang="pt-B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r>
                <a:rPr lang="pt-BR" sz="2000" b="1" dirty="0" smtClean="0">
                  <a:solidFill>
                    <a:srgbClr val="E20A1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+ 26,5 pontos percentuais</a:t>
              </a:r>
              <a:endParaRPr lang="pt-BR" sz="2000" b="1" dirty="0">
                <a:solidFill>
                  <a:srgbClr val="E20A1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7" name="CaixaDeTexto 46"/>
            <p:cNvSpPr txBox="1"/>
            <p:nvPr/>
          </p:nvSpPr>
          <p:spPr>
            <a:xfrm>
              <a:off x="2553841" y="2376694"/>
              <a:ext cx="1946424" cy="33239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b="1" dirty="0" smtClean="0">
                  <a:latin typeface="Arial" pitchFamily="34" charset="0"/>
                  <a:cs typeface="Arial" pitchFamily="34" charset="0"/>
                </a:rPr>
                <a:t>6% de cobertura</a:t>
              </a:r>
            </a:p>
            <a:p>
              <a:pPr algn="ctr"/>
              <a:endParaRPr lang="pt-BR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400" b="1" dirty="0" smtClean="0"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r>
                <a:rPr lang="pt-BR" sz="20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33%</a:t>
              </a:r>
              <a:r>
                <a:rPr lang="pt-BR" sz="16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 </a:t>
              </a:r>
              <a:r>
                <a:rPr lang="pt-BR" sz="15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de cobertura</a:t>
              </a:r>
            </a:p>
            <a:p>
              <a:pPr algn="ctr"/>
              <a:endParaRPr lang="pt-B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r>
                <a:rPr lang="pt-BR" sz="2000" b="1" dirty="0" smtClean="0">
                  <a:solidFill>
                    <a:srgbClr val="E20A1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+ 26,8 pontos percentuais</a:t>
              </a:r>
              <a:endParaRPr lang="pt-BR" sz="2000" b="1" dirty="0">
                <a:solidFill>
                  <a:srgbClr val="E20A1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0" name="Retângulo de cantos arredondados 49"/>
            <p:cNvSpPr/>
            <p:nvPr/>
          </p:nvSpPr>
          <p:spPr>
            <a:xfrm>
              <a:off x="4629423" y="1700810"/>
              <a:ext cx="1946424" cy="4104462"/>
            </a:xfrm>
            <a:prstGeom prst="roundRect">
              <a:avLst/>
            </a:prstGeom>
            <a:ln w="38100">
              <a:solidFill>
                <a:srgbClr val="E20A16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1" name="CaixaDeTexto 50"/>
            <p:cNvSpPr txBox="1"/>
            <p:nvPr/>
          </p:nvSpPr>
          <p:spPr>
            <a:xfrm>
              <a:off x="4629423" y="2376692"/>
              <a:ext cx="1946424" cy="33239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b="1" dirty="0" smtClean="0">
                  <a:latin typeface="Arial" pitchFamily="34" charset="0"/>
                  <a:cs typeface="Arial" pitchFamily="34" charset="0"/>
                </a:rPr>
                <a:t>3% de cobertura</a:t>
              </a:r>
            </a:p>
            <a:p>
              <a:pPr algn="ctr"/>
              <a:endParaRPr lang="pt-BR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400" b="1" dirty="0" smtClean="0"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r>
                <a:rPr lang="pt-BR" sz="20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31%</a:t>
              </a:r>
              <a:r>
                <a:rPr lang="pt-BR" sz="16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 </a:t>
              </a:r>
              <a:r>
                <a:rPr lang="pt-BR" sz="15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de cobertura</a:t>
              </a:r>
            </a:p>
            <a:p>
              <a:pPr algn="ctr"/>
              <a:endParaRPr lang="pt-B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r>
                <a:rPr lang="pt-BR" sz="2000" b="1" dirty="0" smtClean="0">
                  <a:solidFill>
                    <a:srgbClr val="E20A1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+ 27,9 pontos percentuais</a:t>
              </a:r>
              <a:endParaRPr lang="pt-BR" sz="2000" b="1" dirty="0">
                <a:solidFill>
                  <a:srgbClr val="E20A1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4" name="CaixaDeTexto 53"/>
            <p:cNvSpPr txBox="1"/>
            <p:nvPr/>
          </p:nvSpPr>
          <p:spPr>
            <a:xfrm>
              <a:off x="6701439" y="2376690"/>
              <a:ext cx="1946424" cy="33239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b="1" dirty="0" smtClean="0">
                  <a:latin typeface="Arial" pitchFamily="34" charset="0"/>
                  <a:cs typeface="Arial" pitchFamily="34" charset="0"/>
                </a:rPr>
                <a:t>2% de cobertura</a:t>
              </a:r>
            </a:p>
            <a:p>
              <a:pPr algn="ctr"/>
              <a:endParaRPr lang="pt-BR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400" b="1" dirty="0" smtClean="0"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r>
                <a:rPr lang="pt-BR" sz="20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30%</a:t>
              </a:r>
              <a:r>
                <a:rPr lang="pt-BR" sz="16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 </a:t>
              </a:r>
              <a:r>
                <a:rPr lang="pt-BR" sz="15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de cobertura</a:t>
              </a:r>
            </a:p>
            <a:p>
              <a:pPr algn="ctr"/>
              <a:endParaRPr lang="pt-B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r>
                <a:rPr lang="pt-BR" sz="2000" b="1" dirty="0" smtClean="0">
                  <a:solidFill>
                    <a:srgbClr val="E20A1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+ 28,1 pontos percentuais</a:t>
              </a:r>
              <a:endParaRPr lang="pt-BR" sz="2000" b="1" dirty="0">
                <a:solidFill>
                  <a:srgbClr val="E20A1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</p:txBody>
        </p:sp>
        <p:pic>
          <p:nvPicPr>
            <p:cNvPr id="59" name="Picture 2" descr="http://www.fxmidias.com.br/v02/infomidias/images/logo_farroupilha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9222" y="1916101"/>
              <a:ext cx="1638201" cy="3094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0" name="Picture 4" descr="http://www.radios.com.br/imagens/radios/1344465008_Gaucha.jpg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2925253" y="1777059"/>
              <a:ext cx="1203599" cy="5875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" name="Picture 6" descr="https://s3.amazonaws.com/cdn.emisoras.com/upload/radio_logo/23/3_1372104147_radio-caicara.jpg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5112097" y="1765508"/>
              <a:ext cx="981075" cy="6111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2" name="Picture 8" descr="http://3.bp.blogspot.com/-RaamDeiKQY4/TzeGkB1oVdI/AAAAAAAAAh0/e4aFjoZTim4/s1600/rb-bandeirantes.jpg"/>
            <p:cNvPicPr>
              <a:picLocks noChangeAspect="1" noChangeArrowheads="1"/>
            </p:cNvPicPr>
            <p:nvPr/>
          </p:nvPicPr>
          <p:blipFill rotWithShape="1">
            <a:blip r:embed="rId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7102078" y="1737063"/>
              <a:ext cx="1149728" cy="6675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3" name="Arredondar Retângulo em um Canto Diagonal 62"/>
            <p:cNvSpPr/>
            <p:nvPr/>
          </p:nvSpPr>
          <p:spPr>
            <a:xfrm>
              <a:off x="479543" y="3344710"/>
              <a:ext cx="8179401" cy="546058"/>
            </a:xfrm>
            <a:prstGeom prst="round2DiagRect">
              <a:avLst/>
            </a:prstGeom>
            <a:solidFill>
              <a:srgbClr val="E20A16"/>
            </a:solidFill>
            <a:ln>
              <a:solidFill>
                <a:srgbClr val="E20A16"/>
              </a:solidFill>
            </a:ln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	</a:t>
              </a:r>
              <a:r>
                <a:rPr lang="pt-BR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	29% de cobertura (807.800 de pessoas)</a:t>
              </a:r>
              <a:endPara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</p:txBody>
        </p:sp>
        <p:pic>
          <p:nvPicPr>
            <p:cNvPr id="64" name="Imagem 63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0184" y="3437778"/>
              <a:ext cx="1911181" cy="368137"/>
            </a:xfrm>
            <a:prstGeom prst="rect">
              <a:avLst/>
            </a:prstGeom>
          </p:spPr>
        </p:pic>
        <p:sp>
          <p:nvSpPr>
            <p:cNvPr id="65" name="Mais 64"/>
            <p:cNvSpPr/>
            <p:nvPr/>
          </p:nvSpPr>
          <p:spPr>
            <a:xfrm>
              <a:off x="1159323" y="2703597"/>
              <a:ext cx="576064" cy="576064"/>
            </a:xfrm>
            <a:prstGeom prst="mathPlus">
              <a:avLst/>
            </a:prstGeom>
            <a:solidFill>
              <a:srgbClr val="6D6E71"/>
            </a:solidFill>
            <a:ln>
              <a:solidFill>
                <a:srgbClr val="E20A16"/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6" name="Igual 65"/>
            <p:cNvSpPr/>
            <p:nvPr/>
          </p:nvSpPr>
          <p:spPr>
            <a:xfrm>
              <a:off x="1159323" y="4009262"/>
              <a:ext cx="576064" cy="432048"/>
            </a:xfrm>
            <a:prstGeom prst="mathEqual">
              <a:avLst/>
            </a:prstGeom>
            <a:solidFill>
              <a:srgbClr val="6D6E71"/>
            </a:solidFill>
            <a:ln>
              <a:solidFill>
                <a:srgbClr val="E20A16"/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67" name="Mais 66"/>
            <p:cNvSpPr/>
            <p:nvPr/>
          </p:nvSpPr>
          <p:spPr>
            <a:xfrm>
              <a:off x="3238053" y="2703595"/>
              <a:ext cx="576064" cy="576064"/>
            </a:xfrm>
            <a:prstGeom prst="mathPlus">
              <a:avLst/>
            </a:prstGeom>
            <a:solidFill>
              <a:srgbClr val="6D6E71"/>
            </a:solidFill>
            <a:ln>
              <a:solidFill>
                <a:srgbClr val="E20A16"/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8" name="Igual 67"/>
            <p:cNvSpPr/>
            <p:nvPr/>
          </p:nvSpPr>
          <p:spPr>
            <a:xfrm>
              <a:off x="3238053" y="4009260"/>
              <a:ext cx="576064" cy="432048"/>
            </a:xfrm>
            <a:prstGeom prst="mathEqual">
              <a:avLst/>
            </a:prstGeom>
            <a:solidFill>
              <a:srgbClr val="6D6E71"/>
            </a:solidFill>
            <a:ln>
              <a:solidFill>
                <a:srgbClr val="E20A16"/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69" name="Mais 68"/>
            <p:cNvSpPr/>
            <p:nvPr/>
          </p:nvSpPr>
          <p:spPr>
            <a:xfrm>
              <a:off x="5313635" y="2703593"/>
              <a:ext cx="576064" cy="576064"/>
            </a:xfrm>
            <a:prstGeom prst="mathPlus">
              <a:avLst/>
            </a:prstGeom>
            <a:solidFill>
              <a:srgbClr val="6D6E71"/>
            </a:solidFill>
            <a:ln>
              <a:solidFill>
                <a:srgbClr val="E20A16"/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0" name="Igual 69"/>
            <p:cNvSpPr/>
            <p:nvPr/>
          </p:nvSpPr>
          <p:spPr>
            <a:xfrm>
              <a:off x="5313635" y="4009258"/>
              <a:ext cx="576064" cy="432048"/>
            </a:xfrm>
            <a:prstGeom prst="mathEqual">
              <a:avLst/>
            </a:prstGeom>
            <a:solidFill>
              <a:srgbClr val="6D6E71"/>
            </a:solidFill>
            <a:ln>
              <a:solidFill>
                <a:srgbClr val="E20A16"/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71" name="Mais 70"/>
            <p:cNvSpPr/>
            <p:nvPr/>
          </p:nvSpPr>
          <p:spPr>
            <a:xfrm>
              <a:off x="7385651" y="2703591"/>
              <a:ext cx="576064" cy="576064"/>
            </a:xfrm>
            <a:prstGeom prst="mathPlus">
              <a:avLst/>
            </a:prstGeom>
            <a:solidFill>
              <a:srgbClr val="6D6E71"/>
            </a:solidFill>
            <a:ln>
              <a:solidFill>
                <a:srgbClr val="E20A16"/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2" name="Igual 71"/>
            <p:cNvSpPr/>
            <p:nvPr/>
          </p:nvSpPr>
          <p:spPr>
            <a:xfrm>
              <a:off x="7385651" y="4009256"/>
              <a:ext cx="576064" cy="432048"/>
            </a:xfrm>
            <a:prstGeom prst="mathEqual">
              <a:avLst/>
            </a:prstGeom>
            <a:solidFill>
              <a:srgbClr val="6D6E71"/>
            </a:solidFill>
            <a:ln>
              <a:solidFill>
                <a:srgbClr val="E20A16"/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06156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336" y="709072"/>
            <a:ext cx="1391409" cy="460122"/>
          </a:xfrm>
          <a:prstGeom prst="rect">
            <a:avLst/>
          </a:prstGeom>
        </p:spPr>
      </p:pic>
      <p:grpSp>
        <p:nvGrpSpPr>
          <p:cNvPr id="23" name="Grupo 22"/>
          <p:cNvGrpSpPr/>
          <p:nvPr/>
        </p:nvGrpSpPr>
        <p:grpSpPr>
          <a:xfrm>
            <a:off x="361701" y="620688"/>
            <a:ext cx="8386763" cy="661164"/>
            <a:chOff x="361701" y="936278"/>
            <a:chExt cx="8386763" cy="661164"/>
          </a:xfrm>
        </p:grpSpPr>
        <p:sp>
          <p:nvSpPr>
            <p:cNvPr id="33" name="Retângulo 80"/>
            <p:cNvSpPr>
              <a:spLocks noChangeArrowheads="1"/>
            </p:cNvSpPr>
            <p:nvPr/>
          </p:nvSpPr>
          <p:spPr bwMode="auto">
            <a:xfrm>
              <a:off x="361701" y="966500"/>
              <a:ext cx="8386763" cy="6309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pt-BR" sz="2300" b="1" dirty="0" smtClean="0">
                  <a:solidFill>
                    <a:schemeClr val="bg1"/>
                  </a:solidFill>
                  <a:latin typeface="Verdana" pitchFamily="34" charset="0"/>
                </a:rPr>
                <a:t>Incremento de Cobertura </a:t>
              </a:r>
              <a:r>
                <a:rPr lang="pt-BR" sz="2300" b="1" dirty="0" smtClean="0">
                  <a:solidFill>
                    <a:srgbClr val="E20A1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itchFamily="34" charset="0"/>
                </a:rPr>
                <a:t>Outernet</a:t>
              </a:r>
            </a:p>
            <a:p>
              <a:r>
                <a:rPr lang="pt-BR" sz="1200" b="1" dirty="0" smtClean="0">
                  <a:solidFill>
                    <a:schemeClr val="bg1"/>
                  </a:solidFill>
                  <a:latin typeface="Verdana" pitchFamily="34" charset="0"/>
                </a:rPr>
                <a:t>Mercado: </a:t>
              </a:r>
              <a:r>
                <a:rPr lang="pt-BR" sz="1200" b="1" dirty="0">
                  <a:solidFill>
                    <a:schemeClr val="bg1"/>
                  </a:solidFill>
                  <a:latin typeface="Verdana" pitchFamily="34" charset="0"/>
                </a:rPr>
                <a:t>Porto Alegre</a:t>
              </a:r>
              <a:endParaRPr lang="pt-BR" sz="1200" b="1" dirty="0">
                <a:solidFill>
                  <a:schemeClr val="bg1"/>
                </a:solidFill>
                <a:latin typeface="Verdana" pitchFamily="34" charset="0"/>
              </a:endParaRPr>
            </a:p>
          </p:txBody>
        </p:sp>
        <p:sp>
          <p:nvSpPr>
            <p:cNvPr id="36" name="Retângulo 35"/>
            <p:cNvSpPr/>
            <p:nvPr/>
          </p:nvSpPr>
          <p:spPr bwMode="auto">
            <a:xfrm>
              <a:off x="467544" y="936278"/>
              <a:ext cx="1368425" cy="44450"/>
            </a:xfrm>
            <a:prstGeom prst="rect">
              <a:avLst/>
            </a:prstGeom>
            <a:solidFill>
              <a:srgbClr val="E20A1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pt-BR" b="1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3" name="Grupo 2"/>
          <p:cNvGrpSpPr/>
          <p:nvPr/>
        </p:nvGrpSpPr>
        <p:grpSpPr>
          <a:xfrm>
            <a:off x="466576" y="1700808"/>
            <a:ext cx="8209880" cy="4892094"/>
            <a:chOff x="466576" y="1700808"/>
            <a:chExt cx="8209880" cy="4892094"/>
          </a:xfrm>
        </p:grpSpPr>
        <p:sp>
          <p:nvSpPr>
            <p:cNvPr id="38" name="Retângulo 37"/>
            <p:cNvSpPr/>
            <p:nvPr/>
          </p:nvSpPr>
          <p:spPr bwMode="auto">
            <a:xfrm>
              <a:off x="466576" y="6165304"/>
              <a:ext cx="1368425" cy="44450"/>
            </a:xfrm>
            <a:prstGeom prst="rect">
              <a:avLst/>
            </a:prstGeom>
            <a:solidFill>
              <a:srgbClr val="E20A1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pt-BR" b="1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9" name="CaixaDeTexto 38"/>
            <p:cNvSpPr txBox="1"/>
            <p:nvPr/>
          </p:nvSpPr>
          <p:spPr>
            <a:xfrm>
              <a:off x="467494" y="6223570"/>
              <a:ext cx="82089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pt-BR" sz="6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Fonte </a:t>
              </a:r>
              <a:r>
                <a:rPr lang="pt-BR" sz="600" b="1" i="1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Ipsos</a:t>
              </a:r>
              <a:r>
                <a:rPr lang="pt-BR" sz="6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: Estudos </a:t>
              </a:r>
              <a:r>
                <a:rPr lang="pt-BR" sz="600" b="1" i="1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Marplan</a:t>
              </a:r>
              <a:r>
                <a:rPr lang="pt-BR" sz="6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EGM –Julho/2012 a Junho/2013 </a:t>
              </a:r>
              <a:r>
                <a:rPr lang="pt-BR" sz="600" b="1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– </a:t>
              </a:r>
              <a:r>
                <a:rPr lang="pt-BR" sz="600" b="1" i="1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Gde</a:t>
              </a:r>
              <a:r>
                <a:rPr lang="pt-BR" sz="600" b="1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Porto </a:t>
              </a:r>
              <a:r>
                <a:rPr lang="pt-BR" sz="6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Alegre - Filtro: 10+ anos (</a:t>
              </a:r>
              <a:r>
                <a:rPr lang="pt-BR" sz="600" b="1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2.824.200)</a:t>
              </a:r>
            </a:p>
            <a:p>
              <a:pPr algn="just"/>
              <a:r>
                <a:rPr lang="pt-BR" sz="600" b="1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Variável </a:t>
              </a:r>
              <a:r>
                <a:rPr lang="pt-BR" sz="6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Band Outernet: </a:t>
              </a:r>
              <a:r>
                <a:rPr lang="pt-BR" sz="600" b="1" i="1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Gde</a:t>
              </a:r>
              <a:r>
                <a:rPr lang="pt-BR" sz="600" b="1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Porto Alegre</a:t>
              </a:r>
              <a:r>
                <a:rPr lang="pt-BR" sz="6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: </a:t>
              </a:r>
              <a:r>
                <a:rPr lang="pt-BR" sz="600" b="1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assistiu/viu </a:t>
              </a:r>
              <a:r>
                <a:rPr lang="pt-BR" sz="6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TVs fora de casa com programação própria </a:t>
              </a:r>
              <a:r>
                <a:rPr lang="pt-BR" sz="600" b="1" i="1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últ</a:t>
              </a:r>
              <a:r>
                <a:rPr lang="pt-BR" sz="6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 30 dias no metrô, ônibus (</a:t>
              </a:r>
              <a:r>
                <a:rPr lang="pt-BR" sz="600" b="1" i="1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share</a:t>
              </a:r>
              <a:r>
                <a:rPr lang="pt-BR" sz="6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Band Outernet: 80%) ou rodoviárias; Brasília: assistiu/viu TVs fora de casa com programação própria </a:t>
              </a:r>
              <a:r>
                <a:rPr lang="pt-BR" sz="600" b="1" i="1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últ</a:t>
              </a:r>
              <a:r>
                <a:rPr lang="pt-BR" sz="6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 30 dias no metrô, ônibus (</a:t>
              </a:r>
              <a:r>
                <a:rPr lang="pt-BR" sz="600" b="1" i="1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share</a:t>
              </a:r>
              <a:r>
                <a:rPr lang="pt-BR" sz="6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Band Outernet: 40%) ou rodoviárias </a:t>
              </a:r>
              <a:r>
                <a:rPr lang="pt-BR" sz="600" b="1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(807.800</a:t>
              </a:r>
              <a:r>
                <a:rPr lang="pt-BR" sz="6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).</a:t>
              </a:r>
            </a:p>
          </p:txBody>
        </p:sp>
        <p:sp>
          <p:nvSpPr>
            <p:cNvPr id="41" name="Retângulo de cantos arredondados 40"/>
            <p:cNvSpPr/>
            <p:nvPr/>
          </p:nvSpPr>
          <p:spPr>
            <a:xfrm>
              <a:off x="475111" y="1700814"/>
              <a:ext cx="1946424" cy="4104462"/>
            </a:xfrm>
            <a:prstGeom prst="roundRect">
              <a:avLst/>
            </a:prstGeom>
            <a:ln w="38100">
              <a:solidFill>
                <a:srgbClr val="E20A16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E20A16"/>
                </a:solidFill>
              </a:endParaRPr>
            </a:p>
          </p:txBody>
        </p:sp>
        <p:sp>
          <p:nvSpPr>
            <p:cNvPr id="42" name="Retângulo de cantos arredondados 41"/>
            <p:cNvSpPr/>
            <p:nvPr/>
          </p:nvSpPr>
          <p:spPr>
            <a:xfrm>
              <a:off x="6701439" y="1700808"/>
              <a:ext cx="1946424" cy="4104462"/>
            </a:xfrm>
            <a:prstGeom prst="roundRect">
              <a:avLst/>
            </a:prstGeom>
            <a:ln w="38100">
              <a:solidFill>
                <a:srgbClr val="E20A16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E20A16"/>
                </a:solidFill>
              </a:endParaRPr>
            </a:p>
          </p:txBody>
        </p:sp>
        <p:sp>
          <p:nvSpPr>
            <p:cNvPr id="43" name="Retângulo de cantos arredondados 42"/>
            <p:cNvSpPr/>
            <p:nvPr/>
          </p:nvSpPr>
          <p:spPr>
            <a:xfrm>
              <a:off x="2553841" y="1700812"/>
              <a:ext cx="1946424" cy="4104462"/>
            </a:xfrm>
            <a:prstGeom prst="roundRect">
              <a:avLst/>
            </a:prstGeom>
            <a:ln w="38100">
              <a:solidFill>
                <a:srgbClr val="E20A16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E20A16"/>
                </a:solidFill>
              </a:endParaRPr>
            </a:p>
          </p:txBody>
        </p:sp>
        <p:sp>
          <p:nvSpPr>
            <p:cNvPr id="44" name="CaixaDeTexto 43"/>
            <p:cNvSpPr txBox="1"/>
            <p:nvPr/>
          </p:nvSpPr>
          <p:spPr>
            <a:xfrm>
              <a:off x="475111" y="2376696"/>
              <a:ext cx="1946424" cy="33239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b="1" dirty="0" smtClean="0">
                  <a:latin typeface="Arial" pitchFamily="34" charset="0"/>
                  <a:cs typeface="Arial" pitchFamily="34" charset="0"/>
                </a:rPr>
                <a:t>8% de cobertura</a:t>
              </a:r>
            </a:p>
            <a:p>
              <a:pPr algn="ctr"/>
              <a:endParaRPr lang="pt-BR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400" b="1" dirty="0" smtClean="0"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r>
                <a:rPr lang="pt-BR" sz="20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34%</a:t>
              </a:r>
              <a:r>
                <a:rPr lang="pt-BR" sz="16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 </a:t>
              </a:r>
              <a:r>
                <a:rPr lang="pt-BR" sz="15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de cobertura</a:t>
              </a:r>
            </a:p>
            <a:p>
              <a:pPr algn="ctr"/>
              <a:endParaRPr lang="pt-B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r>
                <a:rPr lang="pt-BR" sz="2000" b="1" dirty="0" smtClean="0">
                  <a:solidFill>
                    <a:srgbClr val="E20A1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+ 26,2 pontos percentuais</a:t>
              </a:r>
              <a:endParaRPr lang="pt-BR" sz="2000" b="1" dirty="0">
                <a:solidFill>
                  <a:srgbClr val="E20A1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7" name="CaixaDeTexto 46"/>
            <p:cNvSpPr txBox="1"/>
            <p:nvPr/>
          </p:nvSpPr>
          <p:spPr>
            <a:xfrm>
              <a:off x="2553841" y="2376694"/>
              <a:ext cx="1946424" cy="33239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b="1" dirty="0" smtClean="0">
                  <a:latin typeface="Arial" pitchFamily="34" charset="0"/>
                  <a:cs typeface="Arial" pitchFamily="34" charset="0"/>
                </a:rPr>
                <a:t>4% de cobertura</a:t>
              </a:r>
            </a:p>
            <a:p>
              <a:pPr algn="ctr"/>
              <a:endParaRPr lang="pt-BR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400" b="1" dirty="0" smtClean="0"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r>
                <a:rPr lang="pt-BR" sz="20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32%</a:t>
              </a:r>
              <a:r>
                <a:rPr lang="pt-BR" sz="16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 </a:t>
              </a:r>
              <a:r>
                <a:rPr lang="pt-BR" sz="15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de cobertura</a:t>
              </a:r>
            </a:p>
            <a:p>
              <a:pPr algn="ctr"/>
              <a:endParaRPr lang="pt-B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r>
                <a:rPr lang="pt-BR" sz="2000" b="1" dirty="0" smtClean="0">
                  <a:solidFill>
                    <a:srgbClr val="E20A1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+ 27,5 pontos percentuais</a:t>
              </a:r>
              <a:endParaRPr lang="pt-BR" sz="2000" b="1" dirty="0">
                <a:solidFill>
                  <a:srgbClr val="E20A1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0" name="Retângulo de cantos arredondados 49"/>
            <p:cNvSpPr/>
            <p:nvPr/>
          </p:nvSpPr>
          <p:spPr>
            <a:xfrm>
              <a:off x="4629423" y="1700810"/>
              <a:ext cx="1946424" cy="4104462"/>
            </a:xfrm>
            <a:prstGeom prst="roundRect">
              <a:avLst/>
            </a:prstGeom>
            <a:ln w="38100">
              <a:solidFill>
                <a:srgbClr val="E20A16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E20A16"/>
                </a:solidFill>
              </a:endParaRPr>
            </a:p>
          </p:txBody>
        </p:sp>
        <p:sp>
          <p:nvSpPr>
            <p:cNvPr id="51" name="CaixaDeTexto 50"/>
            <p:cNvSpPr txBox="1"/>
            <p:nvPr/>
          </p:nvSpPr>
          <p:spPr>
            <a:xfrm>
              <a:off x="4629423" y="2376692"/>
              <a:ext cx="1946424" cy="33239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b="1" dirty="0" smtClean="0">
                  <a:latin typeface="Arial" pitchFamily="34" charset="0"/>
                  <a:cs typeface="Arial" pitchFamily="34" charset="0"/>
                </a:rPr>
                <a:t>3% de cobertura</a:t>
              </a:r>
            </a:p>
            <a:p>
              <a:pPr algn="ctr"/>
              <a:endParaRPr lang="pt-BR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400" b="1" dirty="0" smtClean="0"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r>
                <a:rPr lang="pt-BR" sz="20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31%</a:t>
              </a:r>
              <a:r>
                <a:rPr lang="pt-BR" sz="16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 </a:t>
              </a:r>
              <a:r>
                <a:rPr lang="pt-BR" sz="15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de cobertura</a:t>
              </a:r>
            </a:p>
            <a:p>
              <a:pPr algn="ctr"/>
              <a:endParaRPr lang="pt-B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r>
                <a:rPr lang="pt-BR" sz="2000" b="1" dirty="0" smtClean="0">
                  <a:solidFill>
                    <a:srgbClr val="E20A1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+ 27,8 pontos percentuais</a:t>
              </a:r>
              <a:endParaRPr lang="pt-BR" sz="2000" b="1" dirty="0">
                <a:solidFill>
                  <a:srgbClr val="E20A1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4" name="CaixaDeTexto 53"/>
            <p:cNvSpPr txBox="1"/>
            <p:nvPr/>
          </p:nvSpPr>
          <p:spPr>
            <a:xfrm>
              <a:off x="6701439" y="2376690"/>
              <a:ext cx="1946424" cy="33239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b="1" dirty="0" smtClean="0">
                  <a:latin typeface="Arial" pitchFamily="34" charset="0"/>
                  <a:cs typeface="Arial" pitchFamily="34" charset="0"/>
                </a:rPr>
                <a:t>3% de cobertura</a:t>
              </a:r>
            </a:p>
            <a:p>
              <a:pPr algn="ctr"/>
              <a:endParaRPr lang="pt-BR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400" b="1" dirty="0" smtClean="0"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r>
                <a:rPr lang="pt-BR" sz="20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30%</a:t>
              </a:r>
              <a:r>
                <a:rPr lang="pt-BR" sz="16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 </a:t>
              </a:r>
              <a:r>
                <a:rPr lang="pt-BR" sz="15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de cobertura</a:t>
              </a:r>
            </a:p>
            <a:p>
              <a:pPr algn="ctr"/>
              <a:endParaRPr lang="pt-B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r>
                <a:rPr lang="pt-BR" sz="2000" b="1" dirty="0" smtClean="0">
                  <a:solidFill>
                    <a:srgbClr val="E20A1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+ 27,7 pontos percentuais</a:t>
              </a:r>
              <a:endParaRPr lang="pt-BR" sz="2000" b="1" dirty="0">
                <a:solidFill>
                  <a:srgbClr val="E20A1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</p:txBody>
        </p:sp>
        <p:pic>
          <p:nvPicPr>
            <p:cNvPr id="59" name="Picture 2" descr="http://kondzilla.com/images/logo_veja.pn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825964" y="1734333"/>
              <a:ext cx="1244717" cy="6716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0" name="Picture 4" descr="http://thonilitsz.arq.br/wp-content/uploads/2013/12/logo-original-CARAS_pequeno-c%C3%B3pia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63714" y="1780943"/>
              <a:ext cx="1123553" cy="5542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" name="Picture 2" descr="http://www.ip.usp.br/portal/images/stories/fotos-docentes/logo-epoca.jp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0964" y="1798903"/>
              <a:ext cx="1603342" cy="5425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2" name="Picture 4" descr="http://4.bp.blogspot.com/_aEgTedPqUK4/ScwgcExVQdI/AAAAAAAARr0/zQDOpoZvXlk/s400/super%2Blogo.jp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21968" y="1772111"/>
              <a:ext cx="1305365" cy="5732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3" name="Arredondar Retângulo em um Canto Diagonal 62"/>
            <p:cNvSpPr/>
            <p:nvPr/>
          </p:nvSpPr>
          <p:spPr>
            <a:xfrm>
              <a:off x="479543" y="3344710"/>
              <a:ext cx="8179401" cy="546058"/>
            </a:xfrm>
            <a:prstGeom prst="round2DiagRect">
              <a:avLst/>
            </a:prstGeom>
            <a:solidFill>
              <a:srgbClr val="E20A16"/>
            </a:solidFill>
            <a:ln>
              <a:solidFill>
                <a:srgbClr val="E20A16"/>
              </a:solidFill>
            </a:ln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	</a:t>
              </a:r>
              <a:r>
                <a:rPr lang="pt-BR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	29% de cobertura (807.800 de pessoas)</a:t>
              </a:r>
              <a:endPara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</p:txBody>
        </p:sp>
        <p:pic>
          <p:nvPicPr>
            <p:cNvPr id="64" name="Imagem 63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0184" y="3437778"/>
              <a:ext cx="1911181" cy="368137"/>
            </a:xfrm>
            <a:prstGeom prst="rect">
              <a:avLst/>
            </a:prstGeom>
          </p:spPr>
        </p:pic>
        <p:sp>
          <p:nvSpPr>
            <p:cNvPr id="65" name="Mais 64"/>
            <p:cNvSpPr/>
            <p:nvPr/>
          </p:nvSpPr>
          <p:spPr>
            <a:xfrm>
              <a:off x="1159323" y="2703597"/>
              <a:ext cx="576064" cy="576064"/>
            </a:xfrm>
            <a:prstGeom prst="mathPlus">
              <a:avLst/>
            </a:prstGeom>
            <a:solidFill>
              <a:srgbClr val="6D6E71"/>
            </a:solidFill>
            <a:ln>
              <a:solidFill>
                <a:srgbClr val="E20A16"/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6" name="Igual 65"/>
            <p:cNvSpPr/>
            <p:nvPr/>
          </p:nvSpPr>
          <p:spPr>
            <a:xfrm>
              <a:off x="1159323" y="4009262"/>
              <a:ext cx="576064" cy="432048"/>
            </a:xfrm>
            <a:prstGeom prst="mathEqual">
              <a:avLst/>
            </a:prstGeom>
            <a:solidFill>
              <a:srgbClr val="6D6E71"/>
            </a:solidFill>
            <a:ln>
              <a:solidFill>
                <a:srgbClr val="E20A16"/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67" name="Mais 66"/>
            <p:cNvSpPr/>
            <p:nvPr/>
          </p:nvSpPr>
          <p:spPr>
            <a:xfrm>
              <a:off x="3238053" y="2703595"/>
              <a:ext cx="576064" cy="576064"/>
            </a:xfrm>
            <a:prstGeom prst="mathPlus">
              <a:avLst/>
            </a:prstGeom>
            <a:solidFill>
              <a:srgbClr val="6D6E71"/>
            </a:solidFill>
            <a:ln>
              <a:solidFill>
                <a:srgbClr val="E20A16"/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8" name="Igual 67"/>
            <p:cNvSpPr/>
            <p:nvPr/>
          </p:nvSpPr>
          <p:spPr>
            <a:xfrm>
              <a:off x="3238053" y="4009260"/>
              <a:ext cx="576064" cy="432048"/>
            </a:xfrm>
            <a:prstGeom prst="mathEqual">
              <a:avLst/>
            </a:prstGeom>
            <a:solidFill>
              <a:srgbClr val="6D6E71"/>
            </a:solidFill>
            <a:ln>
              <a:solidFill>
                <a:srgbClr val="E20A16"/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69" name="Mais 68"/>
            <p:cNvSpPr/>
            <p:nvPr/>
          </p:nvSpPr>
          <p:spPr>
            <a:xfrm>
              <a:off x="5313635" y="2703593"/>
              <a:ext cx="576064" cy="576064"/>
            </a:xfrm>
            <a:prstGeom prst="mathPlus">
              <a:avLst/>
            </a:prstGeom>
            <a:solidFill>
              <a:srgbClr val="6D6E71"/>
            </a:solidFill>
            <a:ln>
              <a:solidFill>
                <a:srgbClr val="E20A16"/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0" name="Igual 69"/>
            <p:cNvSpPr/>
            <p:nvPr/>
          </p:nvSpPr>
          <p:spPr>
            <a:xfrm>
              <a:off x="5313635" y="4009258"/>
              <a:ext cx="576064" cy="432048"/>
            </a:xfrm>
            <a:prstGeom prst="mathEqual">
              <a:avLst/>
            </a:prstGeom>
            <a:solidFill>
              <a:srgbClr val="6D6E71"/>
            </a:solidFill>
            <a:ln>
              <a:solidFill>
                <a:srgbClr val="E20A16"/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71" name="Mais 70"/>
            <p:cNvSpPr/>
            <p:nvPr/>
          </p:nvSpPr>
          <p:spPr>
            <a:xfrm>
              <a:off x="7385651" y="2703591"/>
              <a:ext cx="576064" cy="576064"/>
            </a:xfrm>
            <a:prstGeom prst="mathPlus">
              <a:avLst/>
            </a:prstGeom>
            <a:solidFill>
              <a:srgbClr val="6D6E71"/>
            </a:solidFill>
            <a:ln>
              <a:solidFill>
                <a:srgbClr val="E20A16"/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2" name="Igual 71"/>
            <p:cNvSpPr/>
            <p:nvPr/>
          </p:nvSpPr>
          <p:spPr>
            <a:xfrm>
              <a:off x="7385651" y="4009256"/>
              <a:ext cx="576064" cy="432048"/>
            </a:xfrm>
            <a:prstGeom prst="mathEqual">
              <a:avLst/>
            </a:prstGeom>
            <a:solidFill>
              <a:srgbClr val="6D6E71"/>
            </a:solidFill>
            <a:ln>
              <a:solidFill>
                <a:srgbClr val="E20A16"/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74632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336" y="709072"/>
            <a:ext cx="1391409" cy="460122"/>
          </a:xfrm>
          <a:prstGeom prst="rect">
            <a:avLst/>
          </a:prstGeom>
        </p:spPr>
      </p:pic>
      <p:grpSp>
        <p:nvGrpSpPr>
          <p:cNvPr id="23" name="Grupo 22"/>
          <p:cNvGrpSpPr/>
          <p:nvPr/>
        </p:nvGrpSpPr>
        <p:grpSpPr>
          <a:xfrm>
            <a:off x="361701" y="620688"/>
            <a:ext cx="8386763" cy="661164"/>
            <a:chOff x="361701" y="936278"/>
            <a:chExt cx="8386763" cy="661164"/>
          </a:xfrm>
        </p:grpSpPr>
        <p:sp>
          <p:nvSpPr>
            <p:cNvPr id="33" name="Retângulo 80"/>
            <p:cNvSpPr>
              <a:spLocks noChangeArrowheads="1"/>
            </p:cNvSpPr>
            <p:nvPr/>
          </p:nvSpPr>
          <p:spPr bwMode="auto">
            <a:xfrm>
              <a:off x="361701" y="966500"/>
              <a:ext cx="8386763" cy="6309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pt-BR" sz="2300" b="1" dirty="0" smtClean="0">
                  <a:solidFill>
                    <a:schemeClr val="bg1"/>
                  </a:solidFill>
                  <a:latin typeface="Verdana" pitchFamily="34" charset="0"/>
                </a:rPr>
                <a:t>Incremento de Cobertura </a:t>
              </a:r>
              <a:r>
                <a:rPr lang="pt-BR" sz="2300" b="1" dirty="0" smtClean="0">
                  <a:solidFill>
                    <a:srgbClr val="E20A1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itchFamily="34" charset="0"/>
                </a:rPr>
                <a:t>Outernet</a:t>
              </a:r>
            </a:p>
            <a:p>
              <a:r>
                <a:rPr lang="pt-BR" sz="1200" b="1" dirty="0" smtClean="0">
                  <a:solidFill>
                    <a:schemeClr val="bg1"/>
                  </a:solidFill>
                  <a:latin typeface="Verdana" pitchFamily="34" charset="0"/>
                </a:rPr>
                <a:t>Mercado: </a:t>
              </a:r>
              <a:r>
                <a:rPr lang="pt-BR" sz="1200" b="1" dirty="0">
                  <a:solidFill>
                    <a:schemeClr val="bg1"/>
                  </a:solidFill>
                  <a:latin typeface="Verdana" pitchFamily="34" charset="0"/>
                </a:rPr>
                <a:t>Porto Alegre</a:t>
              </a:r>
              <a:endParaRPr lang="pt-BR" sz="1200" b="1" dirty="0">
                <a:solidFill>
                  <a:schemeClr val="bg1"/>
                </a:solidFill>
                <a:latin typeface="Verdana" pitchFamily="34" charset="0"/>
              </a:endParaRPr>
            </a:p>
          </p:txBody>
        </p:sp>
        <p:sp>
          <p:nvSpPr>
            <p:cNvPr id="36" name="Retângulo 35"/>
            <p:cNvSpPr/>
            <p:nvPr/>
          </p:nvSpPr>
          <p:spPr bwMode="auto">
            <a:xfrm>
              <a:off x="467544" y="936278"/>
              <a:ext cx="1368425" cy="44450"/>
            </a:xfrm>
            <a:prstGeom prst="rect">
              <a:avLst/>
            </a:prstGeom>
            <a:solidFill>
              <a:srgbClr val="E20A1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pt-BR" b="1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3" name="Grupo 2"/>
          <p:cNvGrpSpPr/>
          <p:nvPr/>
        </p:nvGrpSpPr>
        <p:grpSpPr>
          <a:xfrm>
            <a:off x="466576" y="1700808"/>
            <a:ext cx="8209880" cy="4892094"/>
            <a:chOff x="466576" y="1700808"/>
            <a:chExt cx="8209880" cy="4892094"/>
          </a:xfrm>
        </p:grpSpPr>
        <p:sp>
          <p:nvSpPr>
            <p:cNvPr id="38" name="Retângulo 37"/>
            <p:cNvSpPr/>
            <p:nvPr/>
          </p:nvSpPr>
          <p:spPr bwMode="auto">
            <a:xfrm>
              <a:off x="466576" y="6165304"/>
              <a:ext cx="1368425" cy="44450"/>
            </a:xfrm>
            <a:prstGeom prst="rect">
              <a:avLst/>
            </a:prstGeom>
            <a:solidFill>
              <a:srgbClr val="E20A1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pt-BR" b="1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9" name="CaixaDeTexto 38"/>
            <p:cNvSpPr txBox="1"/>
            <p:nvPr/>
          </p:nvSpPr>
          <p:spPr>
            <a:xfrm>
              <a:off x="467494" y="6223570"/>
              <a:ext cx="82089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pt-BR" sz="6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Fonte </a:t>
              </a:r>
              <a:r>
                <a:rPr lang="pt-BR" sz="600" b="1" i="1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Ipsos</a:t>
              </a:r>
              <a:r>
                <a:rPr lang="pt-BR" sz="6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: Estudos </a:t>
              </a:r>
              <a:r>
                <a:rPr lang="pt-BR" sz="600" b="1" i="1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Marplan</a:t>
              </a:r>
              <a:r>
                <a:rPr lang="pt-BR" sz="6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EGM –Julho/2012 a Junho/2013 </a:t>
              </a:r>
              <a:r>
                <a:rPr lang="pt-BR" sz="600" b="1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– </a:t>
              </a:r>
              <a:r>
                <a:rPr lang="pt-BR" sz="600" b="1" i="1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Gde</a:t>
              </a:r>
              <a:r>
                <a:rPr lang="pt-BR" sz="600" b="1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Porto </a:t>
              </a:r>
              <a:r>
                <a:rPr lang="pt-BR" sz="6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Alegre - Filtro: 10+ anos (</a:t>
              </a:r>
              <a:r>
                <a:rPr lang="pt-BR" sz="600" b="1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2.824.200)</a:t>
              </a:r>
            </a:p>
            <a:p>
              <a:pPr algn="just"/>
              <a:r>
                <a:rPr lang="pt-BR" sz="600" b="1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Variável </a:t>
              </a:r>
              <a:r>
                <a:rPr lang="pt-BR" sz="6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Band Outernet: </a:t>
              </a:r>
              <a:r>
                <a:rPr lang="pt-BR" sz="600" b="1" i="1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Gde</a:t>
              </a:r>
              <a:r>
                <a:rPr lang="pt-BR" sz="600" b="1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Porto Alegre</a:t>
              </a:r>
              <a:r>
                <a:rPr lang="pt-BR" sz="6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: </a:t>
              </a:r>
              <a:r>
                <a:rPr lang="pt-BR" sz="600" b="1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assistiu/viu </a:t>
              </a:r>
              <a:r>
                <a:rPr lang="pt-BR" sz="6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TVs fora de casa com programação própria </a:t>
              </a:r>
              <a:r>
                <a:rPr lang="pt-BR" sz="600" b="1" i="1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últ</a:t>
              </a:r>
              <a:r>
                <a:rPr lang="pt-BR" sz="6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 30 dias no metrô, ônibus (</a:t>
              </a:r>
              <a:r>
                <a:rPr lang="pt-BR" sz="600" b="1" i="1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share</a:t>
              </a:r>
              <a:r>
                <a:rPr lang="pt-BR" sz="6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Band Outernet: 80%) ou rodoviárias; Brasília: assistiu/viu TVs fora de casa com programação própria </a:t>
              </a:r>
              <a:r>
                <a:rPr lang="pt-BR" sz="600" b="1" i="1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últ</a:t>
              </a:r>
              <a:r>
                <a:rPr lang="pt-BR" sz="6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 30 dias no metrô, ônibus (</a:t>
              </a:r>
              <a:r>
                <a:rPr lang="pt-BR" sz="600" b="1" i="1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share</a:t>
              </a:r>
              <a:r>
                <a:rPr lang="pt-BR" sz="6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Band Outernet: 40%) ou rodoviárias </a:t>
              </a:r>
              <a:r>
                <a:rPr lang="pt-BR" sz="600" b="1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(807.800</a:t>
              </a:r>
              <a:r>
                <a:rPr lang="pt-BR" sz="6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).</a:t>
              </a:r>
            </a:p>
          </p:txBody>
        </p:sp>
        <p:sp>
          <p:nvSpPr>
            <p:cNvPr id="41" name="Retângulo de cantos arredondados 40"/>
            <p:cNvSpPr/>
            <p:nvPr/>
          </p:nvSpPr>
          <p:spPr>
            <a:xfrm>
              <a:off x="475111" y="1700814"/>
              <a:ext cx="1946424" cy="4104462"/>
            </a:xfrm>
            <a:prstGeom prst="roundRect">
              <a:avLst/>
            </a:prstGeom>
            <a:ln w="38100">
              <a:solidFill>
                <a:srgbClr val="E20A16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2" name="Retângulo de cantos arredondados 41"/>
            <p:cNvSpPr/>
            <p:nvPr/>
          </p:nvSpPr>
          <p:spPr>
            <a:xfrm>
              <a:off x="6701439" y="1700808"/>
              <a:ext cx="1946424" cy="4104462"/>
            </a:xfrm>
            <a:prstGeom prst="roundRect">
              <a:avLst/>
            </a:prstGeom>
            <a:ln w="38100">
              <a:solidFill>
                <a:srgbClr val="E20A16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3" name="Retângulo de cantos arredondados 42"/>
            <p:cNvSpPr/>
            <p:nvPr/>
          </p:nvSpPr>
          <p:spPr>
            <a:xfrm>
              <a:off x="2553841" y="1700812"/>
              <a:ext cx="1946424" cy="4104462"/>
            </a:xfrm>
            <a:prstGeom prst="roundRect">
              <a:avLst/>
            </a:prstGeom>
            <a:ln w="38100">
              <a:solidFill>
                <a:srgbClr val="E20A16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4" name="CaixaDeTexto 43"/>
            <p:cNvSpPr txBox="1"/>
            <p:nvPr/>
          </p:nvSpPr>
          <p:spPr>
            <a:xfrm>
              <a:off x="475111" y="2376696"/>
              <a:ext cx="1946424" cy="33239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b="1" dirty="0" smtClean="0">
                  <a:latin typeface="Arial" pitchFamily="34" charset="0"/>
                  <a:cs typeface="Arial" pitchFamily="34" charset="0"/>
                </a:rPr>
                <a:t>45% de cobertura</a:t>
              </a:r>
            </a:p>
            <a:p>
              <a:pPr algn="ctr"/>
              <a:endParaRPr lang="pt-BR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400" b="1" dirty="0" smtClean="0"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r>
                <a:rPr lang="pt-BR" sz="20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57%</a:t>
              </a:r>
              <a:r>
                <a:rPr lang="pt-BR" sz="16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 </a:t>
              </a:r>
              <a:r>
                <a:rPr lang="pt-BR" sz="15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de cobertura</a:t>
              </a:r>
            </a:p>
            <a:p>
              <a:pPr algn="ctr"/>
              <a:endParaRPr lang="pt-B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r>
                <a:rPr lang="pt-BR" sz="2000" b="1" dirty="0" smtClean="0">
                  <a:solidFill>
                    <a:srgbClr val="E20A1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+ 12,6 pontos percentuais</a:t>
              </a:r>
              <a:endParaRPr lang="pt-BR" sz="2000" b="1" dirty="0">
                <a:solidFill>
                  <a:srgbClr val="E20A1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7" name="CaixaDeTexto 46"/>
            <p:cNvSpPr txBox="1"/>
            <p:nvPr/>
          </p:nvSpPr>
          <p:spPr>
            <a:xfrm>
              <a:off x="2553841" y="2376694"/>
              <a:ext cx="1946424" cy="33239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b="1" dirty="0" smtClean="0">
                  <a:latin typeface="Arial" pitchFamily="34" charset="0"/>
                  <a:cs typeface="Arial" pitchFamily="34" charset="0"/>
                </a:rPr>
                <a:t>29% de cobertura</a:t>
              </a:r>
            </a:p>
            <a:p>
              <a:pPr algn="ctr"/>
              <a:endParaRPr lang="pt-BR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400" b="1" dirty="0" smtClean="0"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r>
                <a:rPr lang="pt-BR" sz="20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48%</a:t>
              </a:r>
              <a:r>
                <a:rPr lang="pt-BR" sz="16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 </a:t>
              </a:r>
              <a:r>
                <a:rPr lang="pt-BR" sz="15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de cobertura</a:t>
              </a:r>
            </a:p>
            <a:p>
              <a:pPr algn="ctr"/>
              <a:endParaRPr lang="pt-B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r>
                <a:rPr lang="pt-BR" sz="2000" b="1" dirty="0" smtClean="0">
                  <a:solidFill>
                    <a:srgbClr val="E20A1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+ 19,1 pontos percentuais</a:t>
              </a:r>
              <a:endParaRPr lang="pt-BR" sz="2000" b="1" dirty="0">
                <a:solidFill>
                  <a:srgbClr val="E20A1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0" name="Retângulo de cantos arredondados 49"/>
            <p:cNvSpPr/>
            <p:nvPr/>
          </p:nvSpPr>
          <p:spPr>
            <a:xfrm>
              <a:off x="4629423" y="1700810"/>
              <a:ext cx="1946424" cy="4104462"/>
            </a:xfrm>
            <a:prstGeom prst="roundRect">
              <a:avLst/>
            </a:prstGeom>
            <a:ln w="38100">
              <a:solidFill>
                <a:srgbClr val="E20A16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1" name="CaixaDeTexto 50"/>
            <p:cNvSpPr txBox="1"/>
            <p:nvPr/>
          </p:nvSpPr>
          <p:spPr>
            <a:xfrm>
              <a:off x="4629423" y="2376692"/>
              <a:ext cx="1946424" cy="33239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b="1" dirty="0" smtClean="0">
                  <a:latin typeface="Arial" pitchFamily="34" charset="0"/>
                  <a:cs typeface="Arial" pitchFamily="34" charset="0"/>
                </a:rPr>
                <a:t>8% de cobertura</a:t>
              </a:r>
            </a:p>
            <a:p>
              <a:pPr algn="ctr"/>
              <a:endParaRPr lang="pt-BR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400" b="1" dirty="0" smtClean="0"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r>
                <a:rPr lang="pt-BR" sz="20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35%</a:t>
              </a:r>
              <a:r>
                <a:rPr lang="pt-BR" sz="16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 </a:t>
              </a:r>
              <a:r>
                <a:rPr lang="pt-BR" sz="15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de cobertura</a:t>
              </a:r>
            </a:p>
            <a:p>
              <a:pPr algn="ctr"/>
              <a:endParaRPr lang="pt-B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r>
                <a:rPr lang="pt-BR" sz="2000" b="1" dirty="0" smtClean="0">
                  <a:solidFill>
                    <a:srgbClr val="E20A1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+ 26,2 pontos percentuais</a:t>
              </a:r>
              <a:endParaRPr lang="pt-BR" sz="2000" b="1" dirty="0">
                <a:solidFill>
                  <a:srgbClr val="E20A1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4" name="CaixaDeTexto 53"/>
            <p:cNvSpPr txBox="1"/>
            <p:nvPr/>
          </p:nvSpPr>
          <p:spPr>
            <a:xfrm>
              <a:off x="6701439" y="2376690"/>
              <a:ext cx="1946424" cy="33239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b="1" dirty="0" smtClean="0">
                  <a:latin typeface="Arial" pitchFamily="34" charset="0"/>
                  <a:cs typeface="Arial" pitchFamily="34" charset="0"/>
                </a:rPr>
                <a:t>6% de cobertura</a:t>
              </a:r>
            </a:p>
            <a:p>
              <a:pPr algn="ctr"/>
              <a:endParaRPr lang="pt-BR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400" b="1" dirty="0" smtClean="0"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r>
                <a:rPr lang="pt-BR" sz="20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34%</a:t>
              </a:r>
              <a:r>
                <a:rPr lang="pt-BR" sz="16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 </a:t>
              </a:r>
              <a:r>
                <a:rPr lang="pt-BR" sz="15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de cobertura</a:t>
              </a:r>
            </a:p>
            <a:p>
              <a:pPr algn="ctr"/>
              <a:endParaRPr lang="pt-B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r>
                <a:rPr lang="pt-BR" sz="2000" b="1" dirty="0" smtClean="0">
                  <a:solidFill>
                    <a:srgbClr val="E20A1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+ 28,2 pontos percentuais</a:t>
              </a:r>
              <a:endParaRPr lang="pt-BR" sz="2000" b="1" dirty="0">
                <a:solidFill>
                  <a:srgbClr val="E20A1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</p:txBody>
        </p:sp>
        <p:pic>
          <p:nvPicPr>
            <p:cNvPr id="59" name="Picture 2" descr="http://diariogaucho.rbsdirect.com.br/icon/logo-facebook.jp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811016" y="1779489"/>
              <a:ext cx="1274614" cy="5664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0" name="Picture 4" descr="http://www.opoderdohabito.com.br/wp-content/uploads/2012/05/zero-hora-logo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52216" y="1888330"/>
              <a:ext cx="1749673" cy="3487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" name="Picture 6" descr="http://www.coletiva.net/upload/noticia/noticia48795.jpg"/>
            <p:cNvPicPr>
              <a:picLocks noChangeAspect="1" noChangeArrowheads="1"/>
            </p:cNvPicPr>
            <p:nvPr/>
          </p:nvPicPr>
          <p:blipFill rotWithShape="1"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4906551" y="1779489"/>
              <a:ext cx="1392167" cy="6584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2" name="Picture 8" descr="http://ipad.jornalnh.com.br/images/logo_nh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06599" y="1759661"/>
              <a:ext cx="936104" cy="6061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3" name="Arredondar Retângulo em um Canto Diagonal 62"/>
            <p:cNvSpPr/>
            <p:nvPr/>
          </p:nvSpPr>
          <p:spPr>
            <a:xfrm>
              <a:off x="479543" y="3344710"/>
              <a:ext cx="8179401" cy="546058"/>
            </a:xfrm>
            <a:prstGeom prst="round2DiagRect">
              <a:avLst/>
            </a:prstGeom>
            <a:solidFill>
              <a:srgbClr val="E20A16"/>
            </a:solidFill>
            <a:ln>
              <a:solidFill>
                <a:srgbClr val="E20A16"/>
              </a:solidFill>
            </a:ln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	</a:t>
              </a:r>
              <a:r>
                <a:rPr lang="pt-BR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	29% de cobertura (807.800 de pessoas)</a:t>
              </a:r>
              <a:endPara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</p:txBody>
        </p:sp>
        <p:pic>
          <p:nvPicPr>
            <p:cNvPr id="64" name="Imagem 63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0184" y="3437778"/>
              <a:ext cx="1911181" cy="368137"/>
            </a:xfrm>
            <a:prstGeom prst="rect">
              <a:avLst/>
            </a:prstGeom>
          </p:spPr>
        </p:pic>
        <p:sp>
          <p:nvSpPr>
            <p:cNvPr id="65" name="Mais 64"/>
            <p:cNvSpPr/>
            <p:nvPr/>
          </p:nvSpPr>
          <p:spPr>
            <a:xfrm>
              <a:off x="1159323" y="2703597"/>
              <a:ext cx="576064" cy="576064"/>
            </a:xfrm>
            <a:prstGeom prst="mathPlus">
              <a:avLst/>
            </a:prstGeom>
            <a:solidFill>
              <a:srgbClr val="6D6E71"/>
            </a:solidFill>
            <a:ln>
              <a:solidFill>
                <a:srgbClr val="E20A16"/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6" name="Igual 65"/>
            <p:cNvSpPr/>
            <p:nvPr/>
          </p:nvSpPr>
          <p:spPr>
            <a:xfrm>
              <a:off x="1159323" y="4009262"/>
              <a:ext cx="576064" cy="432048"/>
            </a:xfrm>
            <a:prstGeom prst="mathEqual">
              <a:avLst/>
            </a:prstGeom>
            <a:solidFill>
              <a:srgbClr val="6D6E71"/>
            </a:solidFill>
            <a:ln>
              <a:solidFill>
                <a:srgbClr val="E20A16"/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67" name="Mais 66"/>
            <p:cNvSpPr/>
            <p:nvPr/>
          </p:nvSpPr>
          <p:spPr>
            <a:xfrm>
              <a:off x="3238053" y="2703595"/>
              <a:ext cx="576064" cy="576064"/>
            </a:xfrm>
            <a:prstGeom prst="mathPlus">
              <a:avLst/>
            </a:prstGeom>
            <a:solidFill>
              <a:srgbClr val="6D6E71"/>
            </a:solidFill>
            <a:ln>
              <a:solidFill>
                <a:srgbClr val="E20A16"/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8" name="Igual 67"/>
            <p:cNvSpPr/>
            <p:nvPr/>
          </p:nvSpPr>
          <p:spPr>
            <a:xfrm>
              <a:off x="3238053" y="4009260"/>
              <a:ext cx="576064" cy="432048"/>
            </a:xfrm>
            <a:prstGeom prst="mathEqual">
              <a:avLst/>
            </a:prstGeom>
            <a:solidFill>
              <a:srgbClr val="6D6E71"/>
            </a:solidFill>
            <a:ln>
              <a:solidFill>
                <a:srgbClr val="E20A16"/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69" name="Mais 68"/>
            <p:cNvSpPr/>
            <p:nvPr/>
          </p:nvSpPr>
          <p:spPr>
            <a:xfrm>
              <a:off x="5313635" y="2703593"/>
              <a:ext cx="576064" cy="576064"/>
            </a:xfrm>
            <a:prstGeom prst="mathPlus">
              <a:avLst/>
            </a:prstGeom>
            <a:solidFill>
              <a:srgbClr val="6D6E71"/>
            </a:solidFill>
            <a:ln>
              <a:solidFill>
                <a:srgbClr val="E20A16"/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0" name="Igual 69"/>
            <p:cNvSpPr/>
            <p:nvPr/>
          </p:nvSpPr>
          <p:spPr>
            <a:xfrm>
              <a:off x="5313635" y="4009258"/>
              <a:ext cx="576064" cy="432048"/>
            </a:xfrm>
            <a:prstGeom prst="mathEqual">
              <a:avLst/>
            </a:prstGeom>
            <a:solidFill>
              <a:srgbClr val="6D6E71"/>
            </a:solidFill>
            <a:ln>
              <a:solidFill>
                <a:srgbClr val="E20A16"/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71" name="Mais 70"/>
            <p:cNvSpPr/>
            <p:nvPr/>
          </p:nvSpPr>
          <p:spPr>
            <a:xfrm>
              <a:off x="7385651" y="2703591"/>
              <a:ext cx="576064" cy="576064"/>
            </a:xfrm>
            <a:prstGeom prst="mathPlus">
              <a:avLst/>
            </a:prstGeom>
            <a:solidFill>
              <a:srgbClr val="6D6E71"/>
            </a:solidFill>
            <a:ln>
              <a:solidFill>
                <a:srgbClr val="E20A16"/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2" name="Igual 71"/>
            <p:cNvSpPr/>
            <p:nvPr/>
          </p:nvSpPr>
          <p:spPr>
            <a:xfrm>
              <a:off x="7385651" y="4009256"/>
              <a:ext cx="576064" cy="432048"/>
            </a:xfrm>
            <a:prstGeom prst="mathEqual">
              <a:avLst/>
            </a:prstGeom>
            <a:solidFill>
              <a:srgbClr val="6D6E71"/>
            </a:solidFill>
            <a:ln>
              <a:solidFill>
                <a:srgbClr val="E20A16"/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06156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336" y="709072"/>
            <a:ext cx="1391409" cy="460122"/>
          </a:xfrm>
          <a:prstGeom prst="rect">
            <a:avLst/>
          </a:prstGeom>
        </p:spPr>
      </p:pic>
      <p:grpSp>
        <p:nvGrpSpPr>
          <p:cNvPr id="23" name="Grupo 22"/>
          <p:cNvGrpSpPr/>
          <p:nvPr/>
        </p:nvGrpSpPr>
        <p:grpSpPr>
          <a:xfrm>
            <a:off x="361701" y="620688"/>
            <a:ext cx="8386763" cy="661164"/>
            <a:chOff x="361701" y="936278"/>
            <a:chExt cx="8386763" cy="661164"/>
          </a:xfrm>
        </p:grpSpPr>
        <p:sp>
          <p:nvSpPr>
            <p:cNvPr id="33" name="Retângulo 80"/>
            <p:cNvSpPr>
              <a:spLocks noChangeArrowheads="1"/>
            </p:cNvSpPr>
            <p:nvPr/>
          </p:nvSpPr>
          <p:spPr bwMode="auto">
            <a:xfrm>
              <a:off x="361701" y="966500"/>
              <a:ext cx="8386763" cy="6309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pt-BR" sz="2300" b="1" dirty="0" smtClean="0">
                  <a:solidFill>
                    <a:schemeClr val="bg1"/>
                  </a:solidFill>
                  <a:latin typeface="Verdana" pitchFamily="34" charset="0"/>
                </a:rPr>
                <a:t>Incremento de Cobertura </a:t>
              </a:r>
              <a:r>
                <a:rPr lang="pt-BR" sz="2300" b="1" dirty="0" smtClean="0">
                  <a:solidFill>
                    <a:srgbClr val="E20A1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itchFamily="34" charset="0"/>
                </a:rPr>
                <a:t>Outernet</a:t>
              </a:r>
            </a:p>
            <a:p>
              <a:r>
                <a:rPr lang="pt-BR" sz="1200" b="1" dirty="0" smtClean="0">
                  <a:solidFill>
                    <a:schemeClr val="bg1"/>
                  </a:solidFill>
                  <a:latin typeface="Verdana" pitchFamily="34" charset="0"/>
                </a:rPr>
                <a:t>Mercado: </a:t>
              </a:r>
              <a:r>
                <a:rPr lang="pt-BR" sz="1200" b="1" dirty="0">
                  <a:solidFill>
                    <a:schemeClr val="bg1"/>
                  </a:solidFill>
                  <a:latin typeface="Verdana" pitchFamily="34" charset="0"/>
                </a:rPr>
                <a:t>Porto Alegre</a:t>
              </a:r>
              <a:endParaRPr lang="pt-BR" sz="1200" b="1" dirty="0">
                <a:solidFill>
                  <a:schemeClr val="bg1"/>
                </a:solidFill>
                <a:latin typeface="Verdana" pitchFamily="34" charset="0"/>
              </a:endParaRPr>
            </a:p>
          </p:txBody>
        </p:sp>
        <p:sp>
          <p:nvSpPr>
            <p:cNvPr id="36" name="Retângulo 35"/>
            <p:cNvSpPr/>
            <p:nvPr/>
          </p:nvSpPr>
          <p:spPr bwMode="auto">
            <a:xfrm>
              <a:off x="467544" y="936278"/>
              <a:ext cx="1368425" cy="44450"/>
            </a:xfrm>
            <a:prstGeom prst="rect">
              <a:avLst/>
            </a:prstGeom>
            <a:solidFill>
              <a:srgbClr val="E20A1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pt-BR" b="1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3" name="Grupo 2"/>
          <p:cNvGrpSpPr/>
          <p:nvPr/>
        </p:nvGrpSpPr>
        <p:grpSpPr>
          <a:xfrm>
            <a:off x="466576" y="1700808"/>
            <a:ext cx="8209880" cy="4892094"/>
            <a:chOff x="466576" y="1700808"/>
            <a:chExt cx="8209880" cy="4892094"/>
          </a:xfrm>
        </p:grpSpPr>
        <p:sp>
          <p:nvSpPr>
            <p:cNvPr id="21" name="Retângulo 20"/>
            <p:cNvSpPr/>
            <p:nvPr/>
          </p:nvSpPr>
          <p:spPr bwMode="auto">
            <a:xfrm>
              <a:off x="466576" y="6165304"/>
              <a:ext cx="1368425" cy="44450"/>
            </a:xfrm>
            <a:prstGeom prst="rect">
              <a:avLst/>
            </a:prstGeom>
            <a:solidFill>
              <a:srgbClr val="E20A1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pt-BR" b="1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2" name="CaixaDeTexto 21"/>
            <p:cNvSpPr txBox="1"/>
            <p:nvPr/>
          </p:nvSpPr>
          <p:spPr>
            <a:xfrm>
              <a:off x="467494" y="6223570"/>
              <a:ext cx="82089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pt-BR" sz="6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Fonte </a:t>
              </a:r>
              <a:r>
                <a:rPr lang="pt-BR" sz="600" b="1" i="1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Ipsos</a:t>
              </a:r>
              <a:r>
                <a:rPr lang="pt-BR" sz="6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: Estudos </a:t>
              </a:r>
              <a:r>
                <a:rPr lang="pt-BR" sz="600" b="1" i="1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Marplan</a:t>
              </a:r>
              <a:r>
                <a:rPr lang="pt-BR" sz="6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EGM –Julho/2012 a Junho/2013 </a:t>
              </a:r>
              <a:r>
                <a:rPr lang="pt-BR" sz="600" b="1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– </a:t>
              </a:r>
              <a:r>
                <a:rPr lang="pt-BR" sz="600" b="1" i="1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Gde</a:t>
              </a:r>
              <a:r>
                <a:rPr lang="pt-BR" sz="600" b="1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Porto </a:t>
              </a:r>
              <a:r>
                <a:rPr lang="pt-BR" sz="6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Alegre - Filtro: 10+ anos (</a:t>
              </a:r>
              <a:r>
                <a:rPr lang="pt-BR" sz="600" b="1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2.824.200)</a:t>
              </a:r>
            </a:p>
            <a:p>
              <a:pPr algn="just"/>
              <a:r>
                <a:rPr lang="pt-BR" sz="600" b="1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Variável </a:t>
              </a:r>
              <a:r>
                <a:rPr lang="pt-BR" sz="6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Band Outernet: </a:t>
              </a:r>
              <a:r>
                <a:rPr lang="pt-BR" sz="600" b="1" i="1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Gde</a:t>
              </a:r>
              <a:r>
                <a:rPr lang="pt-BR" sz="600" b="1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Porto Alegre</a:t>
              </a:r>
              <a:r>
                <a:rPr lang="pt-BR" sz="6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: </a:t>
              </a:r>
              <a:r>
                <a:rPr lang="pt-BR" sz="600" b="1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assistiu/viu </a:t>
              </a:r>
              <a:r>
                <a:rPr lang="pt-BR" sz="6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TVs fora de casa com programação própria </a:t>
              </a:r>
              <a:r>
                <a:rPr lang="pt-BR" sz="600" b="1" i="1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últ</a:t>
              </a:r>
              <a:r>
                <a:rPr lang="pt-BR" sz="6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 30 dias no metrô, ônibus (</a:t>
              </a:r>
              <a:r>
                <a:rPr lang="pt-BR" sz="600" b="1" i="1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share</a:t>
              </a:r>
              <a:r>
                <a:rPr lang="pt-BR" sz="6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Band Outernet: 80%) ou rodoviárias; Brasília: assistiu/viu TVs fora de casa com programação própria </a:t>
              </a:r>
              <a:r>
                <a:rPr lang="pt-BR" sz="600" b="1" i="1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últ</a:t>
              </a:r>
              <a:r>
                <a:rPr lang="pt-BR" sz="6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 30 dias no metrô, ônibus (</a:t>
              </a:r>
              <a:r>
                <a:rPr lang="pt-BR" sz="600" b="1" i="1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share</a:t>
              </a:r>
              <a:r>
                <a:rPr lang="pt-BR" sz="6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Band Outernet: 40%) ou rodoviárias </a:t>
              </a:r>
              <a:r>
                <a:rPr lang="pt-BR" sz="600" b="1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(807.800</a:t>
              </a:r>
              <a:r>
                <a:rPr lang="pt-BR" sz="6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).</a:t>
              </a:r>
            </a:p>
          </p:txBody>
        </p:sp>
        <p:sp>
          <p:nvSpPr>
            <p:cNvPr id="25" name="Retângulo de cantos arredondados 24"/>
            <p:cNvSpPr/>
            <p:nvPr/>
          </p:nvSpPr>
          <p:spPr>
            <a:xfrm>
              <a:off x="2563069" y="1700810"/>
              <a:ext cx="1946424" cy="4104462"/>
            </a:xfrm>
            <a:prstGeom prst="roundRect">
              <a:avLst/>
            </a:prstGeom>
            <a:ln w="38100">
              <a:solidFill>
                <a:srgbClr val="E20A16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6" name="Retângulo de cantos arredondados 25"/>
            <p:cNvSpPr/>
            <p:nvPr/>
          </p:nvSpPr>
          <p:spPr>
            <a:xfrm>
              <a:off x="4641799" y="1700808"/>
              <a:ext cx="1946424" cy="4104462"/>
            </a:xfrm>
            <a:prstGeom prst="roundRect">
              <a:avLst/>
            </a:prstGeom>
            <a:ln w="38100">
              <a:solidFill>
                <a:srgbClr val="E20A16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7" name="CaixaDeTexto 26"/>
            <p:cNvSpPr txBox="1"/>
            <p:nvPr/>
          </p:nvSpPr>
          <p:spPr>
            <a:xfrm>
              <a:off x="2563069" y="2376692"/>
              <a:ext cx="1946424" cy="33239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b="1" dirty="0" smtClean="0">
                  <a:latin typeface="Arial" pitchFamily="34" charset="0"/>
                  <a:cs typeface="Arial" pitchFamily="34" charset="0"/>
                </a:rPr>
                <a:t>37% de cobertura</a:t>
              </a:r>
            </a:p>
            <a:p>
              <a:pPr algn="ctr"/>
              <a:endParaRPr lang="pt-BR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400" b="1" dirty="0" smtClean="0"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r>
                <a:rPr lang="pt-BR" sz="20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49%</a:t>
              </a:r>
              <a:r>
                <a:rPr lang="pt-BR" sz="16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 </a:t>
              </a:r>
              <a:r>
                <a:rPr lang="pt-BR" sz="15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de cobertura</a:t>
              </a:r>
            </a:p>
            <a:p>
              <a:pPr algn="ctr"/>
              <a:endParaRPr lang="pt-B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r>
                <a:rPr lang="pt-BR" sz="2000" b="1" dirty="0" smtClean="0">
                  <a:solidFill>
                    <a:srgbClr val="E20A1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+ 12,2 pontos percentuais</a:t>
              </a:r>
              <a:endParaRPr lang="pt-BR" sz="2000" b="1" dirty="0">
                <a:solidFill>
                  <a:srgbClr val="E20A1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8" name="Mais 27"/>
            <p:cNvSpPr/>
            <p:nvPr/>
          </p:nvSpPr>
          <p:spPr>
            <a:xfrm>
              <a:off x="3248249" y="2703593"/>
              <a:ext cx="576064" cy="576064"/>
            </a:xfrm>
            <a:prstGeom prst="mathPlus">
              <a:avLst/>
            </a:prstGeom>
            <a:solidFill>
              <a:srgbClr val="6D6E71"/>
            </a:solidFill>
            <a:ln>
              <a:solidFill>
                <a:srgbClr val="E20A16"/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9" name="Igual 28"/>
            <p:cNvSpPr/>
            <p:nvPr/>
          </p:nvSpPr>
          <p:spPr>
            <a:xfrm>
              <a:off x="3248249" y="4009258"/>
              <a:ext cx="576064" cy="432048"/>
            </a:xfrm>
            <a:prstGeom prst="mathEqual">
              <a:avLst/>
            </a:prstGeom>
            <a:solidFill>
              <a:srgbClr val="6D6E71"/>
            </a:solidFill>
            <a:ln>
              <a:solidFill>
                <a:srgbClr val="E20A16"/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30" name="CaixaDeTexto 29"/>
            <p:cNvSpPr txBox="1"/>
            <p:nvPr/>
          </p:nvSpPr>
          <p:spPr>
            <a:xfrm>
              <a:off x="4641799" y="2376690"/>
              <a:ext cx="1946424" cy="33239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b="1" dirty="0" smtClean="0">
                  <a:latin typeface="Arial" pitchFamily="34" charset="0"/>
                  <a:cs typeface="Arial" pitchFamily="34" charset="0"/>
                </a:rPr>
                <a:t>51% de cobertura</a:t>
              </a:r>
            </a:p>
            <a:p>
              <a:pPr algn="ctr"/>
              <a:endParaRPr lang="pt-BR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400" b="1" dirty="0" smtClean="0"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r>
                <a:rPr lang="pt-BR" sz="20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61%</a:t>
              </a:r>
              <a:r>
                <a:rPr lang="pt-BR" sz="16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 </a:t>
              </a:r>
              <a:r>
                <a:rPr lang="pt-BR" sz="15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de cobertura</a:t>
              </a:r>
            </a:p>
            <a:p>
              <a:pPr algn="ctr"/>
              <a:endParaRPr lang="pt-B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r>
                <a:rPr lang="pt-BR" sz="2000" b="1" dirty="0" smtClean="0">
                  <a:solidFill>
                    <a:srgbClr val="E20A1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+ 10,2 pontos percentuais</a:t>
              </a:r>
              <a:endParaRPr lang="pt-BR" sz="2000" b="1" dirty="0">
                <a:solidFill>
                  <a:srgbClr val="E20A1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1" name="Mais 30"/>
            <p:cNvSpPr/>
            <p:nvPr/>
          </p:nvSpPr>
          <p:spPr>
            <a:xfrm>
              <a:off x="5326979" y="2703591"/>
              <a:ext cx="576064" cy="576064"/>
            </a:xfrm>
            <a:prstGeom prst="mathPlus">
              <a:avLst/>
            </a:prstGeom>
            <a:solidFill>
              <a:srgbClr val="6D6E71"/>
            </a:solidFill>
            <a:ln>
              <a:solidFill>
                <a:srgbClr val="E20A16"/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2" name="Igual 31"/>
            <p:cNvSpPr/>
            <p:nvPr/>
          </p:nvSpPr>
          <p:spPr>
            <a:xfrm>
              <a:off x="5326979" y="4009256"/>
              <a:ext cx="576064" cy="432048"/>
            </a:xfrm>
            <a:prstGeom prst="mathEqual">
              <a:avLst/>
            </a:prstGeom>
            <a:solidFill>
              <a:srgbClr val="6D6E71"/>
            </a:solidFill>
            <a:ln>
              <a:solidFill>
                <a:srgbClr val="E20A16"/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34" name="Arredondar Retângulo em um Canto Diagonal 33"/>
            <p:cNvSpPr/>
            <p:nvPr/>
          </p:nvSpPr>
          <p:spPr>
            <a:xfrm>
              <a:off x="2568470" y="3344706"/>
              <a:ext cx="4019754" cy="546058"/>
            </a:xfrm>
            <a:prstGeom prst="round2DiagRect">
              <a:avLst/>
            </a:prstGeom>
            <a:solidFill>
              <a:srgbClr val="E20A16"/>
            </a:solidFill>
            <a:ln>
              <a:solidFill>
                <a:srgbClr val="E20A16"/>
              </a:solidFill>
            </a:ln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pt-BR" sz="1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	</a:t>
              </a:r>
              <a:r>
                <a:rPr lang="pt-BR" sz="14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29% </a:t>
              </a:r>
              <a:r>
                <a:rPr lang="pt-BR" sz="1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de cobertura </a:t>
              </a:r>
              <a:endParaRPr lang="pt-BR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r"/>
              <a:r>
                <a:rPr lang="pt-BR" sz="14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(807.800 </a:t>
              </a:r>
              <a:r>
                <a:rPr lang="pt-BR" sz="1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de pessoas)</a:t>
              </a:r>
            </a:p>
          </p:txBody>
        </p:sp>
        <p:sp>
          <p:nvSpPr>
            <p:cNvPr id="37" name="CaixaDeTexto 36"/>
            <p:cNvSpPr txBox="1"/>
            <p:nvPr/>
          </p:nvSpPr>
          <p:spPr>
            <a:xfrm>
              <a:off x="2836679" y="1831969"/>
              <a:ext cx="129349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8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Relógio</a:t>
              </a:r>
              <a:endParaRPr lang="pt-BR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8" name="CaixaDeTexto 37"/>
            <p:cNvSpPr txBox="1"/>
            <p:nvPr/>
          </p:nvSpPr>
          <p:spPr>
            <a:xfrm>
              <a:off x="4606552" y="1939798"/>
              <a:ext cx="18715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Abrigo de Ônibus</a:t>
              </a:r>
              <a:endPara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pic>
          <p:nvPicPr>
            <p:cNvPr id="39" name="Imagem 3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99792" y="3438526"/>
              <a:ext cx="1809701" cy="3485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74632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/>
          <p:cNvSpPr txBox="1"/>
          <p:nvPr/>
        </p:nvSpPr>
        <p:spPr>
          <a:xfrm>
            <a:off x="474415" y="2852936"/>
            <a:ext cx="8201274" cy="364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sz="14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Outernet é uma empresa líder </a:t>
            </a:r>
            <a:r>
              <a:rPr lang="pt-BR" sz="1400" dirty="0">
                <a:latin typeface="Verdana" pitchFamily="34" charset="0"/>
                <a:ea typeface="Verdana" pitchFamily="34" charset="0"/>
                <a:cs typeface="Verdana" pitchFamily="34" charset="0"/>
              </a:rPr>
              <a:t>em mídia out </a:t>
            </a:r>
            <a:r>
              <a:rPr lang="pt-BR" sz="1400" dirty="0" err="1">
                <a:latin typeface="Verdana" pitchFamily="34" charset="0"/>
                <a:ea typeface="Verdana" pitchFamily="34" charset="0"/>
                <a:cs typeface="Verdana" pitchFamily="34" charset="0"/>
              </a:rPr>
              <a:t>of</a:t>
            </a:r>
            <a:r>
              <a:rPr lang="pt-BR" sz="1400" dirty="0">
                <a:latin typeface="Verdana" pitchFamily="34" charset="0"/>
                <a:ea typeface="Verdana" pitchFamily="34" charset="0"/>
                <a:cs typeface="Verdana" pitchFamily="34" charset="0"/>
              </a:rPr>
              <a:t> home no Brasil, </a:t>
            </a:r>
            <a:r>
              <a:rPr lang="pt-BR" sz="14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que engloba </a:t>
            </a:r>
            <a:r>
              <a:rPr lang="pt-BR" sz="1400" dirty="0">
                <a:latin typeface="Verdana" pitchFamily="34" charset="0"/>
                <a:ea typeface="Verdana" pitchFamily="34" charset="0"/>
                <a:cs typeface="Verdana" pitchFamily="34" charset="0"/>
              </a:rPr>
              <a:t>soluções de comunicação em transporte público nas principais </a:t>
            </a:r>
            <a:r>
              <a:rPr lang="pt-BR" sz="14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cidades.</a:t>
            </a:r>
          </a:p>
          <a:p>
            <a:pPr>
              <a:lnSpc>
                <a:spcPct val="150000"/>
              </a:lnSpc>
            </a:pPr>
            <a:endParaRPr lang="pt-BR" sz="1400" dirty="0" smtClean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>
              <a:lnSpc>
                <a:spcPct val="150000"/>
              </a:lnSpc>
            </a:pPr>
            <a:r>
              <a:rPr lang="pt-BR" sz="14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Surgimos </a:t>
            </a:r>
            <a:r>
              <a:rPr lang="pt-BR" sz="1400" dirty="0">
                <a:latin typeface="Verdana" pitchFamily="34" charset="0"/>
                <a:ea typeface="Verdana" pitchFamily="34" charset="0"/>
                <a:cs typeface="Verdana" pitchFamily="34" charset="0"/>
              </a:rPr>
              <a:t>para unir relevância de conteúdo e resultado para os anunciantes, tornando-se um canal de TV fora de casa. </a:t>
            </a:r>
            <a:endParaRPr lang="pt-BR" sz="1400" dirty="0" smtClean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>
              <a:lnSpc>
                <a:spcPct val="150000"/>
              </a:lnSpc>
            </a:pPr>
            <a:endParaRPr lang="pt-BR" sz="1400" dirty="0" smtClean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>
              <a:lnSpc>
                <a:spcPct val="150000"/>
              </a:lnSpc>
            </a:pPr>
            <a:r>
              <a:rPr lang="pt-BR" sz="14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Hoje</a:t>
            </a:r>
            <a:r>
              <a:rPr lang="pt-BR" sz="1400" dirty="0">
                <a:latin typeface="Verdana" pitchFamily="34" charset="0"/>
                <a:ea typeface="Verdana" pitchFamily="34" charset="0"/>
                <a:cs typeface="Verdana" pitchFamily="34" charset="0"/>
              </a:rPr>
              <a:t>, todo o conteúdo da </a:t>
            </a:r>
            <a:r>
              <a:rPr lang="pt-BR" sz="14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Outernet </a:t>
            </a:r>
            <a:r>
              <a:rPr lang="pt-BR" sz="1400" dirty="0">
                <a:latin typeface="Verdana" pitchFamily="34" charset="0"/>
                <a:ea typeface="Verdana" pitchFamily="34" charset="0"/>
                <a:cs typeface="Verdana" pitchFamily="34" charset="0"/>
              </a:rPr>
              <a:t>impacta mais de </a:t>
            </a:r>
            <a:r>
              <a:rPr lang="pt-BR" sz="14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13 </a:t>
            </a:r>
            <a:r>
              <a:rPr lang="pt-BR" sz="1400" dirty="0">
                <a:latin typeface="Verdana" pitchFamily="34" charset="0"/>
                <a:ea typeface="Verdana" pitchFamily="34" charset="0"/>
                <a:cs typeface="Verdana" pitchFamily="34" charset="0"/>
              </a:rPr>
              <a:t>de milhões de pessoas, por meio de mais de </a:t>
            </a:r>
            <a:r>
              <a:rPr lang="pt-BR" sz="14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40 </a:t>
            </a:r>
            <a:r>
              <a:rPr lang="pt-BR" sz="1400" dirty="0">
                <a:latin typeface="Verdana" pitchFamily="34" charset="0"/>
                <a:ea typeface="Verdana" pitchFamily="34" charset="0"/>
                <a:cs typeface="Verdana" pitchFamily="34" charset="0"/>
              </a:rPr>
              <a:t>mil pontos (telas e painéis</a:t>
            </a:r>
            <a:r>
              <a:rPr lang="pt-BR" sz="14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).</a:t>
            </a:r>
          </a:p>
          <a:p>
            <a:pPr>
              <a:lnSpc>
                <a:spcPct val="150000"/>
              </a:lnSpc>
            </a:pPr>
            <a:endParaRPr lang="pt-BR" sz="1400" dirty="0" smtClean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>
              <a:lnSpc>
                <a:spcPct val="150000"/>
              </a:lnSpc>
            </a:pPr>
            <a:r>
              <a:rPr lang="pt-BR" sz="14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Com </a:t>
            </a:r>
            <a:r>
              <a:rPr lang="pt-BR" sz="1400" dirty="0">
                <a:latin typeface="Verdana" pitchFamily="34" charset="0"/>
                <a:ea typeface="Verdana" pitchFamily="34" charset="0"/>
                <a:cs typeface="Verdana" pitchFamily="34" charset="0"/>
              </a:rPr>
              <a:t>atuação em </a:t>
            </a:r>
            <a:r>
              <a:rPr lang="pt-BR" sz="14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metrô, </a:t>
            </a:r>
            <a:r>
              <a:rPr lang="pt-BR" sz="1400" dirty="0">
                <a:latin typeface="Verdana" pitchFamily="34" charset="0"/>
                <a:ea typeface="Verdana" pitchFamily="34" charset="0"/>
                <a:cs typeface="Verdana" pitchFamily="34" charset="0"/>
              </a:rPr>
              <a:t>ônibus, terminais rodoviários e orla marítima, </a:t>
            </a:r>
            <a:r>
              <a:rPr lang="pt-BR" sz="14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estamos presentes </a:t>
            </a:r>
            <a:r>
              <a:rPr lang="pt-BR" sz="1400" dirty="0">
                <a:latin typeface="Verdana" pitchFamily="34" charset="0"/>
                <a:ea typeface="Verdana" pitchFamily="34" charset="0"/>
                <a:cs typeface="Verdana" pitchFamily="34" charset="0"/>
              </a:rPr>
              <a:t>nas </a:t>
            </a:r>
            <a:r>
              <a:rPr lang="pt-BR" sz="14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26 principais </a:t>
            </a:r>
            <a:r>
              <a:rPr lang="pt-BR" sz="1400" dirty="0">
                <a:latin typeface="Verdana" pitchFamily="34" charset="0"/>
                <a:ea typeface="Verdana" pitchFamily="34" charset="0"/>
                <a:cs typeface="Verdana" pitchFamily="34" charset="0"/>
              </a:rPr>
              <a:t>cidades do País.</a:t>
            </a: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090" y="1772816"/>
            <a:ext cx="3347864" cy="887184"/>
          </a:xfrm>
          <a:prstGeom prst="rect">
            <a:avLst/>
          </a:prstGeom>
        </p:spPr>
      </p:pic>
      <p:grpSp>
        <p:nvGrpSpPr>
          <p:cNvPr id="11" name="Grupo 10"/>
          <p:cNvGrpSpPr/>
          <p:nvPr/>
        </p:nvGrpSpPr>
        <p:grpSpPr>
          <a:xfrm>
            <a:off x="361701" y="620688"/>
            <a:ext cx="8386763" cy="476498"/>
            <a:chOff x="361701" y="936278"/>
            <a:chExt cx="8386763" cy="476498"/>
          </a:xfrm>
        </p:grpSpPr>
        <p:sp>
          <p:nvSpPr>
            <p:cNvPr id="8" name="Retângulo 80"/>
            <p:cNvSpPr>
              <a:spLocks noChangeArrowheads="1"/>
            </p:cNvSpPr>
            <p:nvPr/>
          </p:nvSpPr>
          <p:spPr bwMode="auto">
            <a:xfrm>
              <a:off x="361701" y="966500"/>
              <a:ext cx="8386763" cy="4462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pt-BR" sz="2300" b="1" dirty="0">
                  <a:solidFill>
                    <a:schemeClr val="bg1"/>
                  </a:solidFill>
                  <a:latin typeface="Verdana" pitchFamily="34" charset="0"/>
                </a:rPr>
                <a:t>O maior grupo de veículos </a:t>
              </a:r>
              <a:r>
                <a:rPr lang="pt-BR" sz="2300" b="1" i="1" dirty="0">
                  <a:solidFill>
                    <a:schemeClr val="bg1"/>
                  </a:solidFill>
                  <a:latin typeface="Verdana" pitchFamily="34" charset="0"/>
                </a:rPr>
                <a:t>Out </a:t>
              </a:r>
              <a:r>
                <a:rPr lang="pt-BR" sz="2300" b="1" i="1" dirty="0" err="1">
                  <a:solidFill>
                    <a:schemeClr val="bg1"/>
                  </a:solidFill>
                  <a:latin typeface="Verdana" pitchFamily="34" charset="0"/>
                </a:rPr>
                <a:t>of</a:t>
              </a:r>
              <a:r>
                <a:rPr lang="pt-BR" sz="2300" b="1" i="1" dirty="0">
                  <a:solidFill>
                    <a:schemeClr val="bg1"/>
                  </a:solidFill>
                  <a:latin typeface="Verdana" pitchFamily="34" charset="0"/>
                </a:rPr>
                <a:t> Home</a:t>
              </a:r>
              <a:r>
                <a:rPr lang="pt-BR" sz="2300" b="1" dirty="0">
                  <a:solidFill>
                    <a:schemeClr val="bg1"/>
                  </a:solidFill>
                  <a:latin typeface="Verdana" pitchFamily="34" charset="0"/>
                </a:rPr>
                <a:t> do Brasil</a:t>
              </a:r>
            </a:p>
          </p:txBody>
        </p:sp>
        <p:sp>
          <p:nvSpPr>
            <p:cNvPr id="10" name="Retângulo 9"/>
            <p:cNvSpPr/>
            <p:nvPr/>
          </p:nvSpPr>
          <p:spPr bwMode="auto">
            <a:xfrm>
              <a:off x="467544" y="936278"/>
              <a:ext cx="1368425" cy="44450"/>
            </a:xfrm>
            <a:prstGeom prst="rect">
              <a:avLst/>
            </a:prstGeom>
            <a:solidFill>
              <a:srgbClr val="E20A1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pt-BR" b="1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88777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Imagem 7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336" y="548680"/>
            <a:ext cx="1391409" cy="460122"/>
          </a:xfrm>
          <a:prstGeom prst="rect">
            <a:avLst/>
          </a:prstGeom>
        </p:spPr>
      </p:pic>
      <p:grpSp>
        <p:nvGrpSpPr>
          <p:cNvPr id="72" name="Grupo 71"/>
          <p:cNvGrpSpPr/>
          <p:nvPr/>
        </p:nvGrpSpPr>
        <p:grpSpPr>
          <a:xfrm>
            <a:off x="361701" y="619671"/>
            <a:ext cx="8386763" cy="476498"/>
            <a:chOff x="361701" y="936278"/>
            <a:chExt cx="8386763" cy="476498"/>
          </a:xfrm>
        </p:grpSpPr>
        <p:sp>
          <p:nvSpPr>
            <p:cNvPr id="73" name="Retângulo 80"/>
            <p:cNvSpPr>
              <a:spLocks noChangeArrowheads="1"/>
            </p:cNvSpPr>
            <p:nvPr/>
          </p:nvSpPr>
          <p:spPr bwMode="auto">
            <a:xfrm>
              <a:off x="361701" y="966500"/>
              <a:ext cx="8386763" cy="4462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pt-BR" sz="2300" b="1" dirty="0" smtClean="0">
                  <a:solidFill>
                    <a:schemeClr val="bg1"/>
                  </a:solidFill>
                  <a:latin typeface="Verdana" pitchFamily="34" charset="0"/>
                </a:rPr>
                <a:t>Mapa de Cobertura</a:t>
              </a:r>
              <a:endParaRPr lang="pt-BR" sz="2300" b="1" dirty="0">
                <a:solidFill>
                  <a:schemeClr val="bg1"/>
                </a:solidFill>
                <a:latin typeface="Verdana" pitchFamily="34" charset="0"/>
              </a:endParaRPr>
            </a:p>
          </p:txBody>
        </p:sp>
        <p:sp>
          <p:nvSpPr>
            <p:cNvPr id="74" name="Retângulo 73"/>
            <p:cNvSpPr/>
            <p:nvPr/>
          </p:nvSpPr>
          <p:spPr bwMode="auto">
            <a:xfrm>
              <a:off x="467544" y="936278"/>
              <a:ext cx="1368425" cy="44450"/>
            </a:xfrm>
            <a:prstGeom prst="rect">
              <a:avLst/>
            </a:prstGeom>
            <a:solidFill>
              <a:srgbClr val="E20A1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pt-BR" b="1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10" name="Grupo 9"/>
          <p:cNvGrpSpPr/>
          <p:nvPr/>
        </p:nvGrpSpPr>
        <p:grpSpPr>
          <a:xfrm>
            <a:off x="539552" y="1830202"/>
            <a:ext cx="2456275" cy="4407110"/>
            <a:chOff x="539552" y="1467948"/>
            <a:chExt cx="2456275" cy="4407110"/>
          </a:xfrm>
        </p:grpSpPr>
        <p:grpSp>
          <p:nvGrpSpPr>
            <p:cNvPr id="7" name="Grupo 6"/>
            <p:cNvGrpSpPr/>
            <p:nvPr/>
          </p:nvGrpSpPr>
          <p:grpSpPr>
            <a:xfrm>
              <a:off x="539552" y="3717032"/>
              <a:ext cx="2456275" cy="1034473"/>
              <a:chOff x="539552" y="3510533"/>
              <a:chExt cx="2456275" cy="1034473"/>
            </a:xfrm>
          </p:grpSpPr>
          <p:grpSp>
            <p:nvGrpSpPr>
              <p:cNvPr id="33" name="Grupo 32"/>
              <p:cNvGrpSpPr/>
              <p:nvPr/>
            </p:nvGrpSpPr>
            <p:grpSpPr>
              <a:xfrm>
                <a:off x="539552" y="3510533"/>
                <a:ext cx="2456275" cy="1034473"/>
                <a:chOff x="611560" y="1186532"/>
                <a:chExt cx="2456275" cy="1034473"/>
              </a:xfrm>
            </p:grpSpPr>
            <p:sp>
              <p:nvSpPr>
                <p:cNvPr id="60" name="Retângulo 59"/>
                <p:cNvSpPr/>
                <p:nvPr/>
              </p:nvSpPr>
              <p:spPr bwMode="auto">
                <a:xfrm>
                  <a:off x="611560" y="1231005"/>
                  <a:ext cx="2456275" cy="99000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E20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pt-BR" b="1" dirty="0"/>
                </a:p>
              </p:txBody>
            </p:sp>
            <p:sp>
              <p:nvSpPr>
                <p:cNvPr id="61" name="Retângulo 60"/>
                <p:cNvSpPr/>
                <p:nvPr/>
              </p:nvSpPr>
              <p:spPr bwMode="auto">
                <a:xfrm>
                  <a:off x="657085" y="1186532"/>
                  <a:ext cx="2408184" cy="307777"/>
                </a:xfrm>
                <a:prstGeom prst="rect">
                  <a:avLst/>
                </a:prstGeom>
                <a:ln w="12700"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>
                    <a:defRPr/>
                  </a:pPr>
                  <a:r>
                    <a:rPr lang="pt-BR" sz="1400" b="1" dirty="0" smtClean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Verdana" pitchFamily="34" charset="0"/>
                      <a:ea typeface="Verdana" pitchFamily="34" charset="0"/>
                      <a:cs typeface="Verdana" pitchFamily="34" charset="0"/>
                    </a:rPr>
                    <a:t>RODOVIÁRIAS</a:t>
                  </a:r>
                  <a:endParaRPr lang="pt-BR" sz="14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Verdana" pitchFamily="34" charset="0"/>
                    <a:ea typeface="Verdana" pitchFamily="34" charset="0"/>
                    <a:cs typeface="Verdana" pitchFamily="34" charset="0"/>
                  </a:endParaRPr>
                </a:p>
              </p:txBody>
            </p:sp>
            <p:sp>
              <p:nvSpPr>
                <p:cNvPr id="62" name="Retângulo 61"/>
                <p:cNvSpPr/>
                <p:nvPr/>
              </p:nvSpPr>
              <p:spPr bwMode="auto">
                <a:xfrm>
                  <a:off x="611560" y="1231006"/>
                  <a:ext cx="2456275" cy="208584"/>
                </a:xfrm>
                <a:prstGeom prst="rect">
                  <a:avLst/>
                </a:prstGeom>
                <a:noFill/>
                <a:ln w="12700">
                  <a:solidFill>
                    <a:srgbClr val="E20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pt-BR" b="1" dirty="0"/>
                </a:p>
              </p:txBody>
            </p:sp>
            <p:sp>
              <p:nvSpPr>
                <p:cNvPr id="63" name="Retângulo 62"/>
                <p:cNvSpPr/>
                <p:nvPr/>
              </p:nvSpPr>
              <p:spPr bwMode="auto">
                <a:xfrm>
                  <a:off x="621085" y="1234852"/>
                  <a:ext cx="36000" cy="208800"/>
                </a:xfrm>
                <a:prstGeom prst="rect">
                  <a:avLst/>
                </a:prstGeom>
                <a:solidFill>
                  <a:srgbClr val="E20A1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pt-BR" sz="1600" dirty="0">
                    <a:solidFill>
                      <a:prstClr val="white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  <p:pic>
            <p:nvPicPr>
              <p:cNvPr id="35" name="Imagem 34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153" t="12938" r="7457" b="21847"/>
              <a:stretch/>
            </p:blipFill>
            <p:spPr>
              <a:xfrm>
                <a:off x="1134666" y="3790875"/>
                <a:ext cx="1257842" cy="720478"/>
              </a:xfrm>
              <a:prstGeom prst="rect">
                <a:avLst/>
              </a:prstGeom>
            </p:spPr>
          </p:pic>
        </p:grpSp>
        <p:grpSp>
          <p:nvGrpSpPr>
            <p:cNvPr id="9" name="Grupo 8"/>
            <p:cNvGrpSpPr/>
            <p:nvPr/>
          </p:nvGrpSpPr>
          <p:grpSpPr>
            <a:xfrm>
              <a:off x="539552" y="1467948"/>
              <a:ext cx="2456275" cy="1034473"/>
              <a:chOff x="539552" y="1467948"/>
              <a:chExt cx="2456275" cy="1034473"/>
            </a:xfrm>
          </p:grpSpPr>
          <p:grpSp>
            <p:nvGrpSpPr>
              <p:cNvPr id="34" name="Grupo 33"/>
              <p:cNvGrpSpPr/>
              <p:nvPr/>
            </p:nvGrpSpPr>
            <p:grpSpPr>
              <a:xfrm>
                <a:off x="539552" y="1467948"/>
                <a:ext cx="2456275" cy="1034473"/>
                <a:chOff x="611560" y="1186532"/>
                <a:chExt cx="2456275" cy="1034473"/>
              </a:xfrm>
            </p:grpSpPr>
            <p:sp>
              <p:nvSpPr>
                <p:cNvPr id="56" name="Retângulo 55"/>
                <p:cNvSpPr/>
                <p:nvPr/>
              </p:nvSpPr>
              <p:spPr bwMode="auto">
                <a:xfrm>
                  <a:off x="611560" y="1231005"/>
                  <a:ext cx="2456275" cy="99000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E20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pt-BR" b="1" dirty="0"/>
                </a:p>
              </p:txBody>
            </p:sp>
            <p:sp>
              <p:nvSpPr>
                <p:cNvPr id="57" name="Retângulo 56"/>
                <p:cNvSpPr/>
                <p:nvPr/>
              </p:nvSpPr>
              <p:spPr bwMode="auto">
                <a:xfrm>
                  <a:off x="657085" y="1186532"/>
                  <a:ext cx="2408184" cy="307777"/>
                </a:xfrm>
                <a:prstGeom prst="rect">
                  <a:avLst/>
                </a:prstGeom>
                <a:ln w="12700"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>
                    <a:defRPr/>
                  </a:pPr>
                  <a:r>
                    <a:rPr lang="pt-BR" sz="1400" b="1" dirty="0" smtClean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Verdana" pitchFamily="34" charset="0"/>
                      <a:ea typeface="Verdana" pitchFamily="34" charset="0"/>
                      <a:cs typeface="Verdana" pitchFamily="34" charset="0"/>
                    </a:rPr>
                    <a:t>METRÔ</a:t>
                  </a:r>
                  <a:endParaRPr lang="pt-BR" sz="14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Verdana" pitchFamily="34" charset="0"/>
                    <a:ea typeface="Verdana" pitchFamily="34" charset="0"/>
                    <a:cs typeface="Verdana" pitchFamily="34" charset="0"/>
                  </a:endParaRPr>
                </a:p>
              </p:txBody>
            </p:sp>
            <p:sp>
              <p:nvSpPr>
                <p:cNvPr id="58" name="Retângulo 57"/>
                <p:cNvSpPr/>
                <p:nvPr/>
              </p:nvSpPr>
              <p:spPr bwMode="auto">
                <a:xfrm>
                  <a:off x="611560" y="1231006"/>
                  <a:ext cx="2456275" cy="208584"/>
                </a:xfrm>
                <a:prstGeom prst="rect">
                  <a:avLst/>
                </a:prstGeom>
                <a:noFill/>
                <a:ln w="12700">
                  <a:solidFill>
                    <a:srgbClr val="E20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pt-BR" b="1" dirty="0"/>
                </a:p>
              </p:txBody>
            </p:sp>
            <p:sp>
              <p:nvSpPr>
                <p:cNvPr id="59" name="Retângulo 58"/>
                <p:cNvSpPr/>
                <p:nvPr/>
              </p:nvSpPr>
              <p:spPr bwMode="auto">
                <a:xfrm>
                  <a:off x="621085" y="1234852"/>
                  <a:ext cx="36000" cy="208800"/>
                </a:xfrm>
                <a:prstGeom prst="rect">
                  <a:avLst/>
                </a:prstGeom>
                <a:solidFill>
                  <a:srgbClr val="E20A1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pt-BR" sz="1600" dirty="0">
                    <a:solidFill>
                      <a:prstClr val="white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  <p:pic>
            <p:nvPicPr>
              <p:cNvPr id="36" name="Imagem 35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208" r="18826" b="25141"/>
              <a:stretch/>
            </p:blipFill>
            <p:spPr>
              <a:xfrm>
                <a:off x="1119177" y="1755538"/>
                <a:ext cx="1255363" cy="718108"/>
              </a:xfrm>
              <a:prstGeom prst="rect">
                <a:avLst/>
              </a:prstGeom>
            </p:spPr>
          </p:pic>
        </p:grpSp>
        <p:grpSp>
          <p:nvGrpSpPr>
            <p:cNvPr id="8" name="Grupo 7"/>
            <p:cNvGrpSpPr/>
            <p:nvPr/>
          </p:nvGrpSpPr>
          <p:grpSpPr>
            <a:xfrm>
              <a:off x="539552" y="2593715"/>
              <a:ext cx="2456275" cy="1034473"/>
              <a:chOff x="539552" y="2485585"/>
              <a:chExt cx="2456275" cy="1034473"/>
            </a:xfrm>
          </p:grpSpPr>
          <p:grpSp>
            <p:nvGrpSpPr>
              <p:cNvPr id="32" name="Grupo 31"/>
              <p:cNvGrpSpPr/>
              <p:nvPr/>
            </p:nvGrpSpPr>
            <p:grpSpPr>
              <a:xfrm>
                <a:off x="539552" y="2485585"/>
                <a:ext cx="2456275" cy="1034473"/>
                <a:chOff x="611560" y="1186532"/>
                <a:chExt cx="2456275" cy="1034473"/>
              </a:xfrm>
            </p:grpSpPr>
            <p:sp>
              <p:nvSpPr>
                <p:cNvPr id="64" name="Retângulo 63"/>
                <p:cNvSpPr/>
                <p:nvPr/>
              </p:nvSpPr>
              <p:spPr bwMode="auto">
                <a:xfrm>
                  <a:off x="611560" y="1231005"/>
                  <a:ext cx="2456275" cy="99000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E20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pt-BR" b="1" dirty="0"/>
                </a:p>
              </p:txBody>
            </p:sp>
            <p:sp>
              <p:nvSpPr>
                <p:cNvPr id="65" name="Retângulo 64"/>
                <p:cNvSpPr/>
                <p:nvPr/>
              </p:nvSpPr>
              <p:spPr bwMode="auto">
                <a:xfrm>
                  <a:off x="657085" y="1186532"/>
                  <a:ext cx="2408184" cy="307777"/>
                </a:xfrm>
                <a:prstGeom prst="rect">
                  <a:avLst/>
                </a:prstGeom>
                <a:ln w="12700"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>
                    <a:defRPr/>
                  </a:pPr>
                  <a:r>
                    <a:rPr lang="pt-BR" sz="1400" b="1" dirty="0" smtClean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Verdana" pitchFamily="34" charset="0"/>
                      <a:ea typeface="Verdana" pitchFamily="34" charset="0"/>
                      <a:cs typeface="Verdana" pitchFamily="34" charset="0"/>
                    </a:rPr>
                    <a:t>ÔNIBUS</a:t>
                  </a:r>
                  <a:endParaRPr lang="pt-BR" sz="14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Verdana" pitchFamily="34" charset="0"/>
                    <a:ea typeface="Verdana" pitchFamily="34" charset="0"/>
                    <a:cs typeface="Verdana" pitchFamily="34" charset="0"/>
                  </a:endParaRPr>
                </a:p>
              </p:txBody>
            </p:sp>
            <p:sp>
              <p:nvSpPr>
                <p:cNvPr id="66" name="Retângulo 65"/>
                <p:cNvSpPr/>
                <p:nvPr/>
              </p:nvSpPr>
              <p:spPr bwMode="auto">
                <a:xfrm>
                  <a:off x="611560" y="1231006"/>
                  <a:ext cx="2456275" cy="208584"/>
                </a:xfrm>
                <a:prstGeom prst="rect">
                  <a:avLst/>
                </a:prstGeom>
                <a:noFill/>
                <a:ln w="12700">
                  <a:solidFill>
                    <a:srgbClr val="E20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pt-BR" b="1" dirty="0"/>
                </a:p>
              </p:txBody>
            </p:sp>
            <p:sp>
              <p:nvSpPr>
                <p:cNvPr id="67" name="Retângulo 66"/>
                <p:cNvSpPr/>
                <p:nvPr/>
              </p:nvSpPr>
              <p:spPr bwMode="auto">
                <a:xfrm>
                  <a:off x="621085" y="1234852"/>
                  <a:ext cx="36000" cy="208800"/>
                </a:xfrm>
                <a:prstGeom prst="rect">
                  <a:avLst/>
                </a:prstGeom>
                <a:solidFill>
                  <a:srgbClr val="E20A1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pt-BR" sz="1600" dirty="0">
                    <a:solidFill>
                      <a:prstClr val="white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  <p:pic>
            <p:nvPicPr>
              <p:cNvPr id="37" name="Imagem 36"/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893" r="9273" b="29590"/>
              <a:stretch/>
            </p:blipFill>
            <p:spPr>
              <a:xfrm>
                <a:off x="1119177" y="2771403"/>
                <a:ext cx="1280728" cy="731838"/>
              </a:xfrm>
              <a:prstGeom prst="rect">
                <a:avLst/>
              </a:prstGeom>
            </p:spPr>
          </p:pic>
        </p:grpSp>
        <p:grpSp>
          <p:nvGrpSpPr>
            <p:cNvPr id="6" name="Grupo 5"/>
            <p:cNvGrpSpPr/>
            <p:nvPr/>
          </p:nvGrpSpPr>
          <p:grpSpPr>
            <a:xfrm>
              <a:off x="539552" y="4840585"/>
              <a:ext cx="2456275" cy="1034473"/>
              <a:chOff x="539552" y="5553354"/>
              <a:chExt cx="2456275" cy="1034473"/>
            </a:xfrm>
          </p:grpSpPr>
          <p:grpSp>
            <p:nvGrpSpPr>
              <p:cNvPr id="38" name="Grupo 37"/>
              <p:cNvGrpSpPr/>
              <p:nvPr/>
            </p:nvGrpSpPr>
            <p:grpSpPr>
              <a:xfrm>
                <a:off x="539552" y="5553354"/>
                <a:ext cx="2456275" cy="1034473"/>
                <a:chOff x="611560" y="1186532"/>
                <a:chExt cx="2456275" cy="1034473"/>
              </a:xfrm>
            </p:grpSpPr>
            <p:sp>
              <p:nvSpPr>
                <p:cNvPr id="46" name="Retângulo 45"/>
                <p:cNvSpPr/>
                <p:nvPr/>
              </p:nvSpPr>
              <p:spPr bwMode="auto">
                <a:xfrm>
                  <a:off x="611560" y="1231005"/>
                  <a:ext cx="2456275" cy="99000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E20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pt-BR" b="1" dirty="0"/>
                </a:p>
              </p:txBody>
            </p:sp>
            <p:sp>
              <p:nvSpPr>
                <p:cNvPr id="47" name="Retângulo 46"/>
                <p:cNvSpPr/>
                <p:nvPr/>
              </p:nvSpPr>
              <p:spPr bwMode="auto">
                <a:xfrm>
                  <a:off x="657085" y="1186532"/>
                  <a:ext cx="2408184" cy="307777"/>
                </a:xfrm>
                <a:prstGeom prst="rect">
                  <a:avLst/>
                </a:prstGeom>
                <a:ln w="12700"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>
                    <a:defRPr/>
                  </a:pPr>
                  <a:r>
                    <a:rPr lang="pt-BR" sz="1400" b="1" dirty="0" smtClean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Verdana" pitchFamily="34" charset="0"/>
                      <a:ea typeface="Verdana" pitchFamily="34" charset="0"/>
                      <a:cs typeface="Verdana" pitchFamily="34" charset="0"/>
                    </a:rPr>
                    <a:t>CATAMARÃ</a:t>
                  </a:r>
                  <a:endParaRPr lang="pt-BR" sz="14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Verdana" pitchFamily="34" charset="0"/>
                    <a:ea typeface="Verdana" pitchFamily="34" charset="0"/>
                    <a:cs typeface="Verdana" pitchFamily="34" charset="0"/>
                  </a:endParaRPr>
                </a:p>
              </p:txBody>
            </p:sp>
            <p:sp>
              <p:nvSpPr>
                <p:cNvPr id="52" name="Retângulo 51"/>
                <p:cNvSpPr/>
                <p:nvPr/>
              </p:nvSpPr>
              <p:spPr bwMode="auto">
                <a:xfrm>
                  <a:off x="611560" y="1231006"/>
                  <a:ext cx="2456275" cy="208584"/>
                </a:xfrm>
                <a:prstGeom prst="rect">
                  <a:avLst/>
                </a:prstGeom>
                <a:noFill/>
                <a:ln w="12700">
                  <a:solidFill>
                    <a:srgbClr val="E20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pt-BR" b="1" dirty="0"/>
                </a:p>
              </p:txBody>
            </p:sp>
            <p:sp>
              <p:nvSpPr>
                <p:cNvPr id="55" name="Retângulo 54"/>
                <p:cNvSpPr/>
                <p:nvPr/>
              </p:nvSpPr>
              <p:spPr bwMode="auto">
                <a:xfrm>
                  <a:off x="621085" y="1234852"/>
                  <a:ext cx="36000" cy="208800"/>
                </a:xfrm>
                <a:prstGeom prst="rect">
                  <a:avLst/>
                </a:prstGeom>
                <a:solidFill>
                  <a:srgbClr val="E20A1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pt-BR" sz="1600" dirty="0">
                    <a:solidFill>
                      <a:prstClr val="white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  <p:pic>
            <p:nvPicPr>
              <p:cNvPr id="41" name="Picture 2" descr="http://www.mobilize.org.br/midias/noticias/catamara-porto-alegre--guaiba.png"/>
              <p:cNvPicPr>
                <a:picLocks noChangeAspect="1" noChangeArrowheads="1"/>
              </p:cNvPicPr>
              <p:nvPr/>
            </p:nvPicPr>
            <p:blipFill rotWithShape="1">
              <a:blip r:embed="rId6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1125142" y="5852889"/>
                <a:ext cx="1274762" cy="721698"/>
              </a:xfrm>
              <a:prstGeom prst="rect">
                <a:avLst/>
              </a:prstGeom>
              <a:noFill/>
              <a:ln w="12700"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12" name="Grupo 11"/>
          <p:cNvGrpSpPr/>
          <p:nvPr/>
        </p:nvGrpSpPr>
        <p:grpSpPr>
          <a:xfrm>
            <a:off x="3530922" y="1703095"/>
            <a:ext cx="5289550" cy="4752381"/>
            <a:chOff x="3530922" y="1703095"/>
            <a:chExt cx="5289550" cy="4752381"/>
          </a:xfrm>
        </p:grpSpPr>
        <p:sp>
          <p:nvSpPr>
            <p:cNvPr id="53" name="Retângulo 52"/>
            <p:cNvSpPr/>
            <p:nvPr/>
          </p:nvSpPr>
          <p:spPr bwMode="auto">
            <a:xfrm>
              <a:off x="3530922" y="2473645"/>
              <a:ext cx="5289550" cy="3793124"/>
            </a:xfrm>
            <a:prstGeom prst="rect">
              <a:avLst/>
            </a:prstGeom>
            <a:noFill/>
            <a:ln w="9525">
              <a:solidFill>
                <a:srgbClr val="E20A1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pt-BR"/>
            </a:p>
          </p:txBody>
        </p:sp>
        <p:pic>
          <p:nvPicPr>
            <p:cNvPr id="54" name="Imagem 90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43622" y="3409950"/>
              <a:ext cx="5276850" cy="19260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" name="Imagem 10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67511" y="1703095"/>
              <a:ext cx="4780953" cy="47523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60046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5" descr="tvMinuto (15).jpg"/>
          <p:cNvPicPr>
            <a:picLocks noChangeAspect="1"/>
          </p:cNvPicPr>
          <p:nvPr/>
        </p:nvPicPr>
        <p:blipFill>
          <a:blip r:embed="rId2" cstate="email">
            <a:lum contrast="-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5373216"/>
            <a:ext cx="2664296" cy="706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470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upo 43"/>
          <p:cNvGrpSpPr/>
          <p:nvPr/>
        </p:nvGrpSpPr>
        <p:grpSpPr>
          <a:xfrm>
            <a:off x="361701" y="510327"/>
            <a:ext cx="8386763" cy="830441"/>
            <a:chOff x="361701" y="936278"/>
            <a:chExt cx="8386763" cy="830441"/>
          </a:xfrm>
        </p:grpSpPr>
        <p:sp>
          <p:nvSpPr>
            <p:cNvPr id="45" name="Retângulo 80"/>
            <p:cNvSpPr>
              <a:spLocks noChangeArrowheads="1"/>
            </p:cNvSpPr>
            <p:nvPr/>
          </p:nvSpPr>
          <p:spPr bwMode="auto">
            <a:xfrm>
              <a:off x="361701" y="966500"/>
              <a:ext cx="8386763" cy="8002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pt-BR" sz="2300" b="1" dirty="0" smtClean="0">
                  <a:solidFill>
                    <a:schemeClr val="bg1"/>
                  </a:solidFill>
                  <a:latin typeface="Verdana" pitchFamily="34" charset="0"/>
                </a:rPr>
                <a:t>Entretenimento dos usuários de transporte público - Metrô</a:t>
              </a:r>
              <a:endParaRPr lang="pt-BR" sz="2300" b="1" dirty="0">
                <a:solidFill>
                  <a:schemeClr val="bg1"/>
                </a:solidFill>
                <a:latin typeface="Verdana" pitchFamily="34" charset="0"/>
              </a:endParaRPr>
            </a:p>
          </p:txBody>
        </p:sp>
        <p:sp>
          <p:nvSpPr>
            <p:cNvPr id="46" name="Retângulo 45"/>
            <p:cNvSpPr/>
            <p:nvPr/>
          </p:nvSpPr>
          <p:spPr bwMode="auto">
            <a:xfrm>
              <a:off x="467544" y="936278"/>
              <a:ext cx="1368425" cy="44450"/>
            </a:xfrm>
            <a:prstGeom prst="rect">
              <a:avLst/>
            </a:prstGeom>
            <a:solidFill>
              <a:srgbClr val="E20A1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pt-BR" b="1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pic>
        <p:nvPicPr>
          <p:cNvPr id="47" name="Imagem 4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336" y="709072"/>
            <a:ext cx="1391409" cy="460122"/>
          </a:xfrm>
          <a:prstGeom prst="rect">
            <a:avLst/>
          </a:prstGeom>
        </p:spPr>
      </p:pic>
      <p:grpSp>
        <p:nvGrpSpPr>
          <p:cNvPr id="9" name="Grupo 8"/>
          <p:cNvGrpSpPr/>
          <p:nvPr/>
        </p:nvGrpSpPr>
        <p:grpSpPr>
          <a:xfrm>
            <a:off x="467544" y="1883852"/>
            <a:ext cx="8202612" cy="4610452"/>
            <a:chOff x="467544" y="1883852"/>
            <a:chExt cx="8202612" cy="4610452"/>
          </a:xfrm>
        </p:grpSpPr>
        <p:grpSp>
          <p:nvGrpSpPr>
            <p:cNvPr id="5" name="Grupo 3"/>
            <p:cNvGrpSpPr>
              <a:grpSpLocks/>
            </p:cNvGrpSpPr>
            <p:nvPr/>
          </p:nvGrpSpPr>
          <p:grpSpPr bwMode="auto">
            <a:xfrm>
              <a:off x="1961381" y="1890203"/>
              <a:ext cx="5022850" cy="982663"/>
              <a:chOff x="669924" y="2535238"/>
              <a:chExt cx="5022851" cy="982229"/>
            </a:xfrm>
          </p:grpSpPr>
          <p:grpSp>
            <p:nvGrpSpPr>
              <p:cNvPr id="32" name="Grupo 73"/>
              <p:cNvGrpSpPr>
                <a:grpSpLocks/>
              </p:cNvGrpSpPr>
              <p:nvPr/>
            </p:nvGrpSpPr>
            <p:grpSpPr bwMode="auto">
              <a:xfrm>
                <a:off x="669924" y="2535238"/>
                <a:ext cx="5022851" cy="982229"/>
                <a:chOff x="-513716" y="2560229"/>
                <a:chExt cx="5218549" cy="982569"/>
              </a:xfrm>
            </p:grpSpPr>
            <p:sp>
              <p:nvSpPr>
                <p:cNvPr id="34" name="Retângulo 33"/>
                <p:cNvSpPr/>
                <p:nvPr/>
              </p:nvSpPr>
              <p:spPr>
                <a:xfrm>
                  <a:off x="-513716" y="2560229"/>
                  <a:ext cx="5218549" cy="982569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E20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pt-BR" sz="1600" dirty="0">
                    <a:solidFill>
                      <a:prstClr val="white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35" name="Retângulo 34"/>
                <p:cNvSpPr/>
                <p:nvPr/>
              </p:nvSpPr>
              <p:spPr>
                <a:xfrm>
                  <a:off x="-498871" y="2633247"/>
                  <a:ext cx="46182" cy="163497"/>
                </a:xfrm>
                <a:prstGeom prst="rect">
                  <a:avLst/>
                </a:prstGeom>
                <a:solidFill>
                  <a:srgbClr val="E20A16"/>
                </a:solidFill>
                <a:ln>
                  <a:solidFill>
                    <a:srgbClr val="E20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pt-BR" sz="1600" dirty="0">
                    <a:solidFill>
                      <a:prstClr val="white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  <p:sp>
            <p:nvSpPr>
              <p:cNvPr id="33" name="Retângulo 1"/>
              <p:cNvSpPr>
                <a:spLocks noChangeArrowheads="1"/>
              </p:cNvSpPr>
              <p:nvPr/>
            </p:nvSpPr>
            <p:spPr bwMode="auto">
              <a:xfrm>
                <a:off x="915987" y="2540841"/>
                <a:ext cx="4776788" cy="9690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pt-BR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O veículo de maior cobertura do segmento digital </a:t>
                </a:r>
                <a:r>
                  <a:rPr lang="pt-BR" sz="2000" b="1" i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Out </a:t>
                </a:r>
                <a:r>
                  <a:rPr lang="pt-BR" sz="2000" b="1" i="1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of</a:t>
                </a:r>
                <a:r>
                  <a:rPr lang="pt-BR" sz="2000" b="1" i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 Home</a:t>
                </a:r>
              </a:p>
            </p:txBody>
          </p:sp>
        </p:grpSp>
        <p:grpSp>
          <p:nvGrpSpPr>
            <p:cNvPr id="8" name="Grupo 134"/>
            <p:cNvGrpSpPr>
              <a:grpSpLocks/>
            </p:cNvGrpSpPr>
            <p:nvPr/>
          </p:nvGrpSpPr>
          <p:grpSpPr bwMode="auto">
            <a:xfrm>
              <a:off x="7122344" y="1883852"/>
              <a:ext cx="1547812" cy="1006475"/>
              <a:chOff x="7342332" y="2377349"/>
              <a:chExt cx="1547667" cy="1007199"/>
            </a:xfrm>
          </p:grpSpPr>
          <p:sp>
            <p:nvSpPr>
              <p:cNvPr id="23" name="Retângulo 22"/>
              <p:cNvSpPr/>
              <p:nvPr/>
            </p:nvSpPr>
            <p:spPr bwMode="auto">
              <a:xfrm>
                <a:off x="7342332" y="2377349"/>
                <a:ext cx="1547667" cy="1007199"/>
              </a:xfrm>
              <a:prstGeom prst="rect">
                <a:avLst/>
              </a:prstGeom>
              <a:solidFill>
                <a:srgbClr val="E20A16"/>
              </a:solidFill>
              <a:ln w="6350">
                <a:solidFill>
                  <a:srgbClr val="6D6E7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pt-BR" dirty="0"/>
              </a:p>
            </p:txBody>
          </p:sp>
          <p:grpSp>
            <p:nvGrpSpPr>
              <p:cNvPr id="24" name="Grupo 10"/>
              <p:cNvGrpSpPr>
                <a:grpSpLocks/>
              </p:cNvGrpSpPr>
              <p:nvPr/>
            </p:nvGrpSpPr>
            <p:grpSpPr bwMode="auto">
              <a:xfrm>
                <a:off x="7847052" y="2391638"/>
                <a:ext cx="641572" cy="826130"/>
                <a:chOff x="2517579" y="4173264"/>
                <a:chExt cx="641910" cy="825262"/>
              </a:xfrm>
            </p:grpSpPr>
            <p:grpSp>
              <p:nvGrpSpPr>
                <p:cNvPr id="25" name="Grupo 7"/>
                <p:cNvGrpSpPr>
                  <a:grpSpLocks/>
                </p:cNvGrpSpPr>
                <p:nvPr/>
              </p:nvGrpSpPr>
              <p:grpSpPr bwMode="auto">
                <a:xfrm>
                  <a:off x="2517579" y="4173264"/>
                  <a:ext cx="641910" cy="825262"/>
                  <a:chOff x="4067689" y="4130688"/>
                  <a:chExt cx="641910" cy="825262"/>
                </a:xfrm>
              </p:grpSpPr>
              <p:pic>
                <p:nvPicPr>
                  <p:cNvPr id="27" name="Imagem 2"/>
                  <p:cNvPicPr>
                    <a:picLocks noChangeAspect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4067689" y="4466940"/>
                    <a:ext cx="641910" cy="48901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28" name="Retângulo 27"/>
                  <p:cNvSpPr/>
                  <p:nvPr/>
                </p:nvSpPr>
                <p:spPr>
                  <a:xfrm>
                    <a:off x="4277388" y="4443330"/>
                    <a:ext cx="149290" cy="46023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pt-BR"/>
                  </a:p>
                </p:txBody>
              </p:sp>
              <p:sp>
                <p:nvSpPr>
                  <p:cNvPr id="29" name="Retângulo 28"/>
                  <p:cNvSpPr/>
                  <p:nvPr/>
                </p:nvSpPr>
                <p:spPr>
                  <a:xfrm rot="5400000">
                    <a:off x="4185402" y="4267152"/>
                    <a:ext cx="336438" cy="63528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pt-BR"/>
                  </a:p>
                </p:txBody>
              </p:sp>
            </p:grpSp>
            <p:sp>
              <p:nvSpPr>
                <p:cNvPr id="26" name="Retângulo 25"/>
                <p:cNvSpPr/>
                <p:nvPr/>
              </p:nvSpPr>
              <p:spPr>
                <a:xfrm rot="5400000">
                  <a:off x="2965594" y="4609655"/>
                  <a:ext cx="233286" cy="9370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pt-BR"/>
                </a:p>
              </p:txBody>
            </p:sp>
          </p:grpSp>
        </p:grpSp>
        <p:grpSp>
          <p:nvGrpSpPr>
            <p:cNvPr id="14" name="Grupo 13"/>
            <p:cNvGrpSpPr/>
            <p:nvPr/>
          </p:nvGrpSpPr>
          <p:grpSpPr>
            <a:xfrm>
              <a:off x="467544" y="1883852"/>
              <a:ext cx="1346200" cy="1066243"/>
              <a:chOff x="467544" y="1883852"/>
              <a:chExt cx="1346200" cy="1066243"/>
            </a:xfrm>
          </p:grpSpPr>
          <p:grpSp>
            <p:nvGrpSpPr>
              <p:cNvPr id="7" name="Grupo 88"/>
              <p:cNvGrpSpPr>
                <a:grpSpLocks/>
              </p:cNvGrpSpPr>
              <p:nvPr/>
            </p:nvGrpSpPr>
            <p:grpSpPr bwMode="auto">
              <a:xfrm>
                <a:off x="467544" y="1883852"/>
                <a:ext cx="1346200" cy="981451"/>
                <a:chOff x="911226" y="2522386"/>
                <a:chExt cx="1345649" cy="981186"/>
              </a:xfrm>
            </p:grpSpPr>
            <p:sp>
              <p:nvSpPr>
                <p:cNvPr id="30" name="Retângulo 29"/>
                <p:cNvSpPr/>
                <p:nvPr/>
              </p:nvSpPr>
              <p:spPr>
                <a:xfrm>
                  <a:off x="911226" y="2522386"/>
                  <a:ext cx="1345649" cy="98118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E20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pt-BR" sz="1600" dirty="0">
                    <a:solidFill>
                      <a:prstClr val="white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31" name="Retângulo 30"/>
                <p:cNvSpPr/>
                <p:nvPr/>
              </p:nvSpPr>
              <p:spPr>
                <a:xfrm>
                  <a:off x="920747" y="2608088"/>
                  <a:ext cx="47606" cy="165055"/>
                </a:xfrm>
                <a:prstGeom prst="rect">
                  <a:avLst/>
                </a:prstGeom>
                <a:solidFill>
                  <a:srgbClr val="E20A16"/>
                </a:solidFill>
                <a:ln>
                  <a:solidFill>
                    <a:srgbClr val="E20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pt-BR" sz="1600" dirty="0">
                    <a:solidFill>
                      <a:prstClr val="white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  <p:pic>
            <p:nvPicPr>
              <p:cNvPr id="12" name="Picture 5" descr="C:\Users\mricardo\Desktop\desktop\Icones\metro icone.png"/>
              <p:cNvPicPr>
                <a:picLocks noChangeAspect="1" noChangeArrowheads="1"/>
              </p:cNvPicPr>
              <p:nvPr/>
            </p:nvPicPr>
            <p:blipFill>
              <a:blip r:embed="rId4" cstate="email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7740" y="1937192"/>
                <a:ext cx="871160" cy="7884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3" name="Rectangle 5"/>
              <p:cNvSpPr/>
              <p:nvPr/>
            </p:nvSpPr>
            <p:spPr>
              <a:xfrm>
                <a:off x="758821" y="2534597"/>
                <a:ext cx="720079" cy="41549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pt-BR" sz="14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itchFamily="34" charset="0"/>
                    <a:ea typeface="Verdana" pitchFamily="34" charset="0"/>
                    <a:cs typeface="Arial" pitchFamily="34" charset="0"/>
                  </a:rPr>
                  <a:t>Metrô</a:t>
                </a:r>
              </a:p>
            </p:txBody>
          </p:sp>
        </p:grpSp>
        <p:sp>
          <p:nvSpPr>
            <p:cNvPr id="17" name="Retângulo 16"/>
            <p:cNvSpPr/>
            <p:nvPr/>
          </p:nvSpPr>
          <p:spPr bwMode="auto">
            <a:xfrm>
              <a:off x="467544" y="3057011"/>
              <a:ext cx="3116227" cy="630000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pt-BR" sz="1600" dirty="0">
                <a:solidFill>
                  <a:prstClr val="white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8" name="Retângulo 17"/>
            <p:cNvSpPr/>
            <p:nvPr/>
          </p:nvSpPr>
          <p:spPr bwMode="auto">
            <a:xfrm>
              <a:off x="467544" y="3191500"/>
              <a:ext cx="67992" cy="219876"/>
            </a:xfrm>
            <a:prstGeom prst="rect">
              <a:avLst/>
            </a:prstGeom>
            <a:solidFill>
              <a:srgbClr val="E20A16"/>
            </a:solidFill>
            <a:ln>
              <a:solidFill>
                <a:srgbClr val="E20A1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pt-BR" sz="1600" dirty="0">
                <a:solidFill>
                  <a:prstClr val="white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0" name="Retângulo 39"/>
            <p:cNvSpPr/>
            <p:nvPr/>
          </p:nvSpPr>
          <p:spPr bwMode="auto">
            <a:xfrm>
              <a:off x="835391" y="3184401"/>
              <a:ext cx="2656489" cy="361951"/>
            </a:xfrm>
            <a:prstGeom prst="rect">
              <a:avLst/>
            </a:prstGeom>
            <a:solidFill>
              <a:srgbClr val="6D6E71"/>
            </a:solidFill>
            <a:ln w="6350">
              <a:solidFill>
                <a:srgbClr val="E20A1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pt-BR" b="1" dirty="0" smtClean="0">
                  <a:latin typeface="Arial" pitchFamily="34" charset="0"/>
                  <a:cs typeface="Arial" pitchFamily="34" charset="0"/>
                </a:rPr>
                <a:t>PORTO ALEGRE</a:t>
              </a:r>
              <a:endParaRPr lang="pt-BR" b="1" dirty="0">
                <a:latin typeface="Arial" pitchFamily="34" charset="0"/>
                <a:cs typeface="Arial" pitchFamily="34" charset="0"/>
              </a:endParaRPr>
            </a:p>
          </p:txBody>
        </p:sp>
        <p:grpSp>
          <p:nvGrpSpPr>
            <p:cNvPr id="72" name="Grupo 124"/>
            <p:cNvGrpSpPr>
              <a:grpSpLocks/>
            </p:cNvGrpSpPr>
            <p:nvPr/>
          </p:nvGrpSpPr>
          <p:grpSpPr bwMode="auto">
            <a:xfrm>
              <a:off x="467557" y="3714833"/>
              <a:ext cx="3038516" cy="810104"/>
              <a:chOff x="691396" y="3111639"/>
              <a:chExt cx="2458357" cy="812326"/>
            </a:xfrm>
          </p:grpSpPr>
          <p:grpSp>
            <p:nvGrpSpPr>
              <p:cNvPr id="73" name="Grupo 102"/>
              <p:cNvGrpSpPr>
                <a:grpSpLocks/>
              </p:cNvGrpSpPr>
              <p:nvPr/>
            </p:nvGrpSpPr>
            <p:grpSpPr bwMode="auto">
              <a:xfrm>
                <a:off x="691396" y="3111639"/>
                <a:ext cx="2458356" cy="812326"/>
                <a:chOff x="911226" y="2507947"/>
                <a:chExt cx="1021177" cy="812334"/>
              </a:xfrm>
              <a:solidFill>
                <a:schemeClr val="bg1">
                  <a:lumMod val="50000"/>
                </a:schemeClr>
              </a:solidFill>
            </p:grpSpPr>
            <p:sp>
              <p:nvSpPr>
                <p:cNvPr id="75" name="Retângulo 74"/>
                <p:cNvSpPr/>
                <p:nvPr/>
              </p:nvSpPr>
              <p:spPr>
                <a:xfrm>
                  <a:off x="911226" y="2507947"/>
                  <a:ext cx="1021177" cy="812334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pt-BR" sz="1600" dirty="0">
                    <a:solidFill>
                      <a:prstClr val="white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76" name="Retângulo 75"/>
                <p:cNvSpPr/>
                <p:nvPr/>
              </p:nvSpPr>
              <p:spPr>
                <a:xfrm>
                  <a:off x="911226" y="2607963"/>
                  <a:ext cx="22847" cy="163515"/>
                </a:xfrm>
                <a:prstGeom prst="rect">
                  <a:avLst/>
                </a:prstGeom>
                <a:solidFill>
                  <a:srgbClr val="E20A16"/>
                </a:solidFill>
                <a:ln>
                  <a:solidFill>
                    <a:srgbClr val="E20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pt-BR" sz="1600" dirty="0">
                    <a:solidFill>
                      <a:prstClr val="white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  <p:sp>
            <p:nvSpPr>
              <p:cNvPr id="74" name="Retângulo 85"/>
              <p:cNvSpPr>
                <a:spLocks noChangeArrowheads="1"/>
              </p:cNvSpPr>
              <p:nvPr/>
            </p:nvSpPr>
            <p:spPr bwMode="auto">
              <a:xfrm>
                <a:off x="789010" y="3145069"/>
                <a:ext cx="2360743" cy="7406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r>
                  <a:rPr lang="pt-BR" sz="14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Atualmente trabalhando em 5 trens com 160 telas e 2 estações com 20 telas</a:t>
                </a:r>
              </a:p>
            </p:txBody>
          </p:sp>
        </p:grpSp>
        <p:pic>
          <p:nvPicPr>
            <p:cNvPr id="77" name="Imagem 76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213048" y="2636912"/>
              <a:ext cx="2171556" cy="3857392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152400" dist="12000" dir="900000" sy="98000" kx="110000" ky="200000" algn="tl" rotWithShape="0">
                <a:srgbClr val="000000">
                  <a:alpha val="30000"/>
                </a:srgbClr>
              </a:outerShdw>
            </a:effectLst>
            <a:scene3d>
              <a:camera prst="perspectiveRelaxed">
                <a:rot lat="19800000" lon="1200000" rev="20820000"/>
              </a:camera>
              <a:lightRig rig="threePt" dir="t"/>
            </a:scene3d>
            <a:sp3d contourW="6350" prstMaterial="matte">
              <a:bevelT w="101600" h="101600"/>
              <a:contourClr>
                <a:srgbClr val="969696"/>
              </a:contourClr>
            </a:sp3d>
          </p:spPr>
        </p:pic>
        <p:grpSp>
          <p:nvGrpSpPr>
            <p:cNvPr id="82" name="Grupo 81"/>
            <p:cNvGrpSpPr/>
            <p:nvPr/>
          </p:nvGrpSpPr>
          <p:grpSpPr>
            <a:xfrm>
              <a:off x="3704084" y="3071654"/>
              <a:ext cx="2452092" cy="1848270"/>
              <a:chOff x="3923928" y="3236914"/>
              <a:chExt cx="2452092" cy="1848270"/>
            </a:xfrm>
          </p:grpSpPr>
          <p:sp>
            <p:nvSpPr>
              <p:cNvPr id="83" name="Retângulo 82"/>
              <p:cNvSpPr/>
              <p:nvPr/>
            </p:nvSpPr>
            <p:spPr bwMode="auto">
              <a:xfrm>
                <a:off x="3923928" y="3236914"/>
                <a:ext cx="2452092" cy="1848270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pt-BR" sz="1600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pic>
            <p:nvPicPr>
              <p:cNvPr id="84" name="Imagem 83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14986" y="3320340"/>
                <a:ext cx="2271310" cy="1692836"/>
              </a:xfrm>
              <a:prstGeom prst="rect">
                <a:avLst/>
              </a:prstGeom>
              <a:ln>
                <a:noFill/>
              </a:ln>
              <a:effectLst>
                <a:outerShdw blurRad="190500" algn="tl" rotWithShape="0">
                  <a:srgbClr val="000000">
                    <a:alpha val="70000"/>
                  </a:srgbClr>
                </a:outerShdw>
              </a:effectLst>
            </p:spPr>
          </p:pic>
          <p:sp>
            <p:nvSpPr>
              <p:cNvPr id="85" name="Retângulo 84"/>
              <p:cNvSpPr/>
              <p:nvPr/>
            </p:nvSpPr>
            <p:spPr bwMode="auto">
              <a:xfrm>
                <a:off x="3924418" y="3371404"/>
                <a:ext cx="42943" cy="219877"/>
              </a:xfrm>
              <a:prstGeom prst="rect">
                <a:avLst/>
              </a:prstGeom>
              <a:solidFill>
                <a:srgbClr val="E20A16"/>
              </a:solidFill>
              <a:ln>
                <a:solidFill>
                  <a:srgbClr val="E20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pt-BR" sz="1600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86" name="Grupo 124"/>
            <p:cNvGrpSpPr>
              <a:grpSpLocks/>
            </p:cNvGrpSpPr>
            <p:nvPr/>
          </p:nvGrpSpPr>
          <p:grpSpPr bwMode="auto">
            <a:xfrm>
              <a:off x="467544" y="5332918"/>
              <a:ext cx="5103043" cy="1080124"/>
              <a:chOff x="691396" y="3111638"/>
              <a:chExt cx="2458357" cy="1083086"/>
            </a:xfrm>
          </p:grpSpPr>
          <p:grpSp>
            <p:nvGrpSpPr>
              <p:cNvPr id="87" name="Grupo 102"/>
              <p:cNvGrpSpPr>
                <a:grpSpLocks/>
              </p:cNvGrpSpPr>
              <p:nvPr/>
            </p:nvGrpSpPr>
            <p:grpSpPr bwMode="auto">
              <a:xfrm>
                <a:off x="691396" y="3111638"/>
                <a:ext cx="2458356" cy="1083086"/>
                <a:chOff x="911226" y="2507947"/>
                <a:chExt cx="1021177" cy="1083097"/>
              </a:xfrm>
              <a:solidFill>
                <a:schemeClr val="bg1">
                  <a:lumMod val="50000"/>
                </a:schemeClr>
              </a:solidFill>
            </p:grpSpPr>
            <p:sp>
              <p:nvSpPr>
                <p:cNvPr id="89" name="Retângulo 88"/>
                <p:cNvSpPr/>
                <p:nvPr/>
              </p:nvSpPr>
              <p:spPr>
                <a:xfrm>
                  <a:off x="911226" y="2507947"/>
                  <a:ext cx="1021177" cy="108309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pt-BR" sz="1600" dirty="0">
                    <a:solidFill>
                      <a:prstClr val="white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90" name="Retângulo 89"/>
                <p:cNvSpPr/>
                <p:nvPr/>
              </p:nvSpPr>
              <p:spPr>
                <a:xfrm>
                  <a:off x="911226" y="2607963"/>
                  <a:ext cx="12504" cy="163515"/>
                </a:xfrm>
                <a:prstGeom prst="rect">
                  <a:avLst/>
                </a:prstGeom>
                <a:solidFill>
                  <a:srgbClr val="E20A16"/>
                </a:solidFill>
                <a:ln>
                  <a:solidFill>
                    <a:srgbClr val="E20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pt-BR" sz="1600" dirty="0">
                    <a:solidFill>
                      <a:prstClr val="white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  <p:sp>
            <p:nvSpPr>
              <p:cNvPr id="88" name="Retângulo 85"/>
              <p:cNvSpPr>
                <a:spLocks noChangeArrowheads="1"/>
              </p:cNvSpPr>
              <p:nvPr/>
            </p:nvSpPr>
            <p:spPr bwMode="auto">
              <a:xfrm>
                <a:off x="789010" y="3236951"/>
                <a:ext cx="2360743" cy="7874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pt-BR" sz="16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Previsão </a:t>
                </a:r>
                <a:r>
                  <a:rPr lang="pt-BR" sz="16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de instalação total em 2014:  25 trens com 800 telas e 17 estações com 158 telas</a:t>
                </a:r>
                <a:endParaRPr lang="pt-BR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91" name="Grupo 124"/>
            <p:cNvGrpSpPr>
              <a:grpSpLocks/>
            </p:cNvGrpSpPr>
            <p:nvPr/>
          </p:nvGrpSpPr>
          <p:grpSpPr bwMode="auto">
            <a:xfrm>
              <a:off x="467545" y="4612841"/>
              <a:ext cx="3038516" cy="625437"/>
              <a:chOff x="691396" y="3111639"/>
              <a:chExt cx="2458357" cy="627152"/>
            </a:xfrm>
          </p:grpSpPr>
          <p:grpSp>
            <p:nvGrpSpPr>
              <p:cNvPr id="92" name="Grupo 102"/>
              <p:cNvGrpSpPr>
                <a:grpSpLocks/>
              </p:cNvGrpSpPr>
              <p:nvPr/>
            </p:nvGrpSpPr>
            <p:grpSpPr bwMode="auto">
              <a:xfrm>
                <a:off x="691396" y="3111639"/>
                <a:ext cx="2458356" cy="627152"/>
                <a:chOff x="911226" y="2507947"/>
                <a:chExt cx="1021177" cy="627158"/>
              </a:xfrm>
              <a:solidFill>
                <a:schemeClr val="bg1">
                  <a:lumMod val="50000"/>
                </a:schemeClr>
              </a:solidFill>
            </p:grpSpPr>
            <p:sp>
              <p:nvSpPr>
                <p:cNvPr id="94" name="Retângulo 93"/>
                <p:cNvSpPr/>
                <p:nvPr/>
              </p:nvSpPr>
              <p:spPr>
                <a:xfrm>
                  <a:off x="911226" y="2507947"/>
                  <a:ext cx="1021177" cy="627158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pt-BR" sz="1600" dirty="0">
                    <a:solidFill>
                      <a:prstClr val="white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95" name="Retângulo 94"/>
                <p:cNvSpPr/>
                <p:nvPr/>
              </p:nvSpPr>
              <p:spPr>
                <a:xfrm>
                  <a:off x="911226" y="2607963"/>
                  <a:ext cx="22847" cy="163515"/>
                </a:xfrm>
                <a:prstGeom prst="rect">
                  <a:avLst/>
                </a:prstGeom>
                <a:solidFill>
                  <a:srgbClr val="E20A16"/>
                </a:solidFill>
                <a:ln>
                  <a:solidFill>
                    <a:srgbClr val="E20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pt-BR" sz="1600" dirty="0">
                    <a:solidFill>
                      <a:prstClr val="white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  <p:sp>
            <p:nvSpPr>
              <p:cNvPr id="93" name="Retângulo 85"/>
              <p:cNvSpPr>
                <a:spLocks noChangeArrowheads="1"/>
              </p:cNvSpPr>
              <p:nvPr/>
            </p:nvSpPr>
            <p:spPr bwMode="auto">
              <a:xfrm>
                <a:off x="789010" y="3154621"/>
                <a:ext cx="2360743" cy="55551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r>
                  <a:rPr lang="pt-BR" sz="14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Circulação de </a:t>
                </a:r>
                <a:r>
                  <a:rPr lang="pt-BR" sz="16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145 mil</a:t>
                </a:r>
                <a:r>
                  <a:rPr lang="pt-BR" sz="14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 pessoas por dia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80615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http://farm3.static.flickr.com/2774/4022186172_fe84c0d673_b.jp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5373216"/>
            <a:ext cx="2664296" cy="706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263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rupo 56"/>
          <p:cNvGrpSpPr/>
          <p:nvPr/>
        </p:nvGrpSpPr>
        <p:grpSpPr>
          <a:xfrm>
            <a:off x="361701" y="620688"/>
            <a:ext cx="8386763" cy="830441"/>
            <a:chOff x="361701" y="936278"/>
            <a:chExt cx="8386763" cy="830441"/>
          </a:xfrm>
        </p:grpSpPr>
        <p:sp>
          <p:nvSpPr>
            <p:cNvPr id="58" name="Retângulo 80"/>
            <p:cNvSpPr>
              <a:spLocks noChangeArrowheads="1"/>
            </p:cNvSpPr>
            <p:nvPr/>
          </p:nvSpPr>
          <p:spPr bwMode="auto">
            <a:xfrm>
              <a:off x="361701" y="966500"/>
              <a:ext cx="8386763" cy="8002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pt-BR" sz="2300" b="1" dirty="0" smtClean="0">
                  <a:solidFill>
                    <a:schemeClr val="bg1"/>
                  </a:solidFill>
                  <a:latin typeface="Verdana" pitchFamily="34" charset="0"/>
                </a:rPr>
                <a:t>Entretenimento dos usuários de transporte público - Ônibus</a:t>
              </a:r>
              <a:endParaRPr lang="pt-BR" sz="2300" b="1" dirty="0">
                <a:solidFill>
                  <a:schemeClr val="bg1"/>
                </a:solidFill>
                <a:latin typeface="Verdana" pitchFamily="34" charset="0"/>
              </a:endParaRPr>
            </a:p>
          </p:txBody>
        </p:sp>
        <p:sp>
          <p:nvSpPr>
            <p:cNvPr id="59" name="Retângulo 58"/>
            <p:cNvSpPr/>
            <p:nvPr/>
          </p:nvSpPr>
          <p:spPr bwMode="auto">
            <a:xfrm>
              <a:off x="467544" y="936278"/>
              <a:ext cx="1368425" cy="44450"/>
            </a:xfrm>
            <a:prstGeom prst="rect">
              <a:avLst/>
            </a:prstGeom>
            <a:solidFill>
              <a:srgbClr val="E20A1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pt-BR" b="1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pic>
        <p:nvPicPr>
          <p:cNvPr id="60" name="Imagem 5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336" y="709072"/>
            <a:ext cx="1391409" cy="460122"/>
          </a:xfrm>
          <a:prstGeom prst="rect">
            <a:avLst/>
          </a:prstGeom>
        </p:spPr>
      </p:pic>
      <p:grpSp>
        <p:nvGrpSpPr>
          <p:cNvPr id="4" name="Grupo 3"/>
          <p:cNvGrpSpPr/>
          <p:nvPr/>
        </p:nvGrpSpPr>
        <p:grpSpPr>
          <a:xfrm>
            <a:off x="467544" y="1772816"/>
            <a:ext cx="8218488" cy="4694631"/>
            <a:chOff x="467544" y="1772816"/>
            <a:chExt cx="8218488" cy="4694631"/>
          </a:xfrm>
        </p:grpSpPr>
        <p:grpSp>
          <p:nvGrpSpPr>
            <p:cNvPr id="5" name="Grupo 15"/>
            <p:cNvGrpSpPr>
              <a:grpSpLocks/>
            </p:cNvGrpSpPr>
            <p:nvPr/>
          </p:nvGrpSpPr>
          <p:grpSpPr bwMode="auto">
            <a:xfrm>
              <a:off x="7338245" y="1772816"/>
              <a:ext cx="1347787" cy="725487"/>
              <a:chOff x="3813363" y="2710657"/>
              <a:chExt cx="1346910" cy="724726"/>
            </a:xfrm>
          </p:grpSpPr>
          <p:sp>
            <p:nvSpPr>
              <p:cNvPr id="50" name="Retângulo 49"/>
              <p:cNvSpPr/>
              <p:nvPr/>
            </p:nvSpPr>
            <p:spPr bwMode="auto">
              <a:xfrm>
                <a:off x="3813363" y="2710657"/>
                <a:ext cx="1346910" cy="724726"/>
              </a:xfrm>
              <a:prstGeom prst="rect">
                <a:avLst/>
              </a:prstGeom>
              <a:solidFill>
                <a:srgbClr val="E20A16"/>
              </a:solidFill>
              <a:ln w="6350">
                <a:solidFill>
                  <a:srgbClr val="6D6E7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pt-BR" dirty="0"/>
              </a:p>
            </p:txBody>
          </p:sp>
          <p:pic>
            <p:nvPicPr>
              <p:cNvPr id="51" name="Imagem 2"/>
              <p:cNvPicPr>
                <a:picLocks noChangeAspect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73544" y="2781342"/>
                <a:ext cx="467903" cy="5693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6" name="Grupo 113"/>
            <p:cNvGrpSpPr>
              <a:grpSpLocks/>
            </p:cNvGrpSpPr>
            <p:nvPr/>
          </p:nvGrpSpPr>
          <p:grpSpPr bwMode="auto">
            <a:xfrm>
              <a:off x="483420" y="1772821"/>
              <a:ext cx="6792912" cy="719138"/>
              <a:chOff x="5254624" y="2709866"/>
              <a:chExt cx="6792912" cy="719140"/>
            </a:xfrm>
          </p:grpSpPr>
          <p:grpSp>
            <p:nvGrpSpPr>
              <p:cNvPr id="46" name="Grupo 20"/>
              <p:cNvGrpSpPr>
                <a:grpSpLocks/>
              </p:cNvGrpSpPr>
              <p:nvPr/>
            </p:nvGrpSpPr>
            <p:grpSpPr bwMode="auto">
              <a:xfrm>
                <a:off x="5254624" y="2709866"/>
                <a:ext cx="6792912" cy="719140"/>
                <a:chOff x="5254043" y="2710656"/>
                <a:chExt cx="6794181" cy="718385"/>
              </a:xfrm>
            </p:grpSpPr>
            <p:sp>
              <p:nvSpPr>
                <p:cNvPr id="48" name="Retângulo 47"/>
                <p:cNvSpPr/>
                <p:nvPr/>
              </p:nvSpPr>
              <p:spPr bwMode="auto">
                <a:xfrm>
                  <a:off x="5254043" y="2710656"/>
                  <a:ext cx="6794181" cy="718385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rgbClr val="E20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pt-BR" dirty="0"/>
                </a:p>
              </p:txBody>
            </p:sp>
            <p:sp>
              <p:nvSpPr>
                <p:cNvPr id="49" name="Retângulo 80"/>
                <p:cNvSpPr>
                  <a:spLocks noChangeArrowheads="1"/>
                </p:cNvSpPr>
                <p:nvPr/>
              </p:nvSpPr>
              <p:spPr bwMode="auto">
                <a:xfrm>
                  <a:off x="5622412" y="2754594"/>
                  <a:ext cx="6286086" cy="64565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/>
                <a:p>
                  <a:pPr algn="ctr"/>
                  <a:r>
                    <a:rPr lang="pt-BR" b="1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Maior plataforma de mídia em </a:t>
                  </a:r>
                  <a:r>
                    <a:rPr lang="pt-BR" b="1" dirty="0" smtClean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ônibus, </a:t>
                  </a:r>
                </a:p>
                <a:p>
                  <a:pPr algn="ctr"/>
                  <a:r>
                    <a:rPr lang="pt-BR" b="1" dirty="0" smtClean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o principal meio de transporte no país.</a:t>
                  </a:r>
                  <a:endParaRPr lang="pt-BR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  <p:sp>
            <p:nvSpPr>
              <p:cNvPr id="47" name="Retângulo 46"/>
              <p:cNvSpPr/>
              <p:nvPr/>
            </p:nvSpPr>
            <p:spPr bwMode="auto">
              <a:xfrm>
                <a:off x="5270499" y="2800348"/>
                <a:ext cx="68262" cy="163513"/>
              </a:xfrm>
              <a:prstGeom prst="rect">
                <a:avLst/>
              </a:prstGeom>
              <a:solidFill>
                <a:srgbClr val="E20A16"/>
              </a:solidFill>
              <a:ln>
                <a:solidFill>
                  <a:srgbClr val="E20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pt-BR" sz="1400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3" name="Grupo 2"/>
            <p:cNvGrpSpPr/>
            <p:nvPr/>
          </p:nvGrpSpPr>
          <p:grpSpPr>
            <a:xfrm>
              <a:off x="545257" y="2621039"/>
              <a:ext cx="8057635" cy="587186"/>
              <a:chOff x="545257" y="2621039"/>
              <a:chExt cx="8057635" cy="587186"/>
            </a:xfrm>
          </p:grpSpPr>
          <p:sp>
            <p:nvSpPr>
              <p:cNvPr id="27" name="Retângulo 26"/>
              <p:cNvSpPr/>
              <p:nvPr/>
            </p:nvSpPr>
            <p:spPr bwMode="auto">
              <a:xfrm>
                <a:off x="545257" y="2621039"/>
                <a:ext cx="8057635" cy="587186"/>
              </a:xfrm>
              <a:prstGeom prst="rect">
                <a:avLst/>
              </a:prstGeom>
              <a:solidFill>
                <a:srgbClr val="6D6E71"/>
              </a:solidFill>
              <a:ln w="6350">
                <a:solidFill>
                  <a:srgbClr val="E20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pt-BR" b="1" dirty="0"/>
              </a:p>
            </p:txBody>
          </p:sp>
          <p:sp>
            <p:nvSpPr>
              <p:cNvPr id="28" name="CaixaDeTexto 142"/>
              <p:cNvSpPr txBox="1">
                <a:spLocks noChangeArrowheads="1"/>
              </p:cNvSpPr>
              <p:nvPr/>
            </p:nvSpPr>
            <p:spPr bwMode="auto">
              <a:xfrm>
                <a:off x="694242" y="2737495"/>
                <a:ext cx="7838197" cy="35394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algn="ctr" eaLnBrk="1" hangingPunct="1"/>
                <a:r>
                  <a:rPr lang="pt-BR" sz="1700" b="1" dirty="0" smtClean="0">
                    <a:solidFill>
                      <a:schemeClr val="bg1"/>
                    </a:solidFill>
                  </a:rPr>
                  <a:t>PORTO ALEGRE</a:t>
                </a:r>
                <a:endParaRPr lang="pt-BR" sz="17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9" name="Retângulo 28"/>
              <p:cNvSpPr/>
              <p:nvPr/>
            </p:nvSpPr>
            <p:spPr bwMode="auto">
              <a:xfrm>
                <a:off x="559144" y="2628976"/>
                <a:ext cx="47625" cy="165100"/>
              </a:xfrm>
              <a:prstGeom prst="rect">
                <a:avLst/>
              </a:prstGeom>
              <a:solidFill>
                <a:srgbClr val="E20A16"/>
              </a:solidFill>
              <a:ln>
                <a:solidFill>
                  <a:srgbClr val="E20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pt-BR" sz="1600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40" name="Grupo 39"/>
            <p:cNvGrpSpPr/>
            <p:nvPr/>
          </p:nvGrpSpPr>
          <p:grpSpPr>
            <a:xfrm>
              <a:off x="5562597" y="3434557"/>
              <a:ext cx="3108624" cy="1641102"/>
              <a:chOff x="5781376" y="3501008"/>
              <a:chExt cx="3108624" cy="1641102"/>
            </a:xfrm>
          </p:grpSpPr>
          <p:sp>
            <p:nvSpPr>
              <p:cNvPr id="41" name="Retângulo 40"/>
              <p:cNvSpPr/>
              <p:nvPr/>
            </p:nvSpPr>
            <p:spPr bwMode="auto">
              <a:xfrm>
                <a:off x="5781376" y="3501008"/>
                <a:ext cx="3102065" cy="1641102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pt-BR" sz="1600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42" name="Retângulo 41"/>
              <p:cNvSpPr/>
              <p:nvPr/>
            </p:nvSpPr>
            <p:spPr bwMode="auto">
              <a:xfrm>
                <a:off x="5781376" y="3565963"/>
                <a:ext cx="45719" cy="199238"/>
              </a:xfrm>
              <a:prstGeom prst="rect">
                <a:avLst/>
              </a:prstGeom>
              <a:solidFill>
                <a:srgbClr val="E20A16"/>
              </a:solidFill>
              <a:ln>
                <a:solidFill>
                  <a:srgbClr val="E20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pt-BR" sz="1600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43" name="Retângulo 85"/>
              <p:cNvSpPr>
                <a:spLocks noChangeArrowheads="1"/>
              </p:cNvSpPr>
              <p:nvPr/>
            </p:nvSpPr>
            <p:spPr bwMode="auto">
              <a:xfrm>
                <a:off x="5902026" y="3543874"/>
                <a:ext cx="2987974" cy="15696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>
                  <a:lnSpc>
                    <a:spcPct val="200000"/>
                  </a:lnSpc>
                </a:pPr>
                <a:r>
                  <a:rPr lang="pt-BR" sz="16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410 </a:t>
                </a:r>
                <a:r>
                  <a:rPr lang="pt-BR" sz="16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monitores</a:t>
                </a:r>
                <a:r>
                  <a:rPr lang="pt-BR" sz="14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pt-BR" sz="14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distribuindo conteúdo digital em mais de </a:t>
                </a:r>
                <a:r>
                  <a:rPr lang="pt-BR" sz="16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205 </a:t>
                </a:r>
                <a:r>
                  <a:rPr lang="pt-BR" sz="16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ônibus</a:t>
                </a:r>
                <a:r>
                  <a:rPr lang="pt-BR" sz="14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.</a:t>
                </a:r>
              </a:p>
            </p:txBody>
          </p:sp>
        </p:grpSp>
        <p:grpSp>
          <p:nvGrpSpPr>
            <p:cNvPr id="44" name="Grupo 43"/>
            <p:cNvGrpSpPr/>
            <p:nvPr/>
          </p:nvGrpSpPr>
          <p:grpSpPr>
            <a:xfrm>
              <a:off x="467544" y="3347467"/>
              <a:ext cx="4896247" cy="3119980"/>
              <a:chOff x="755873" y="3491483"/>
              <a:chExt cx="4896247" cy="3119980"/>
            </a:xfrm>
          </p:grpSpPr>
          <p:sp>
            <p:nvSpPr>
              <p:cNvPr id="45" name="Retângulo 44"/>
              <p:cNvSpPr/>
              <p:nvPr/>
            </p:nvSpPr>
            <p:spPr bwMode="auto">
              <a:xfrm>
                <a:off x="758766" y="3491483"/>
                <a:ext cx="4893354" cy="3119980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pt-BR" sz="1600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52" name="Retângulo 51"/>
              <p:cNvSpPr/>
              <p:nvPr/>
            </p:nvSpPr>
            <p:spPr bwMode="auto">
              <a:xfrm>
                <a:off x="755873" y="3603085"/>
                <a:ext cx="45719" cy="265651"/>
              </a:xfrm>
              <a:prstGeom prst="rect">
                <a:avLst/>
              </a:prstGeom>
              <a:solidFill>
                <a:srgbClr val="E20A16"/>
              </a:solidFill>
              <a:ln>
                <a:solidFill>
                  <a:srgbClr val="E20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pt-BR" sz="1600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pic>
            <p:nvPicPr>
              <p:cNvPr id="78" name="Imagem 77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937793" y="3606449"/>
                <a:ext cx="4642319" cy="2895600"/>
              </a:xfrm>
              <a:prstGeom prst="rect">
                <a:avLst/>
              </a:prstGeom>
              <a:ln>
                <a:noFill/>
              </a:ln>
              <a:effectLst>
                <a:outerShdw blurRad="190500" algn="tl" rotWithShape="0">
                  <a:srgbClr val="000000">
                    <a:alpha val="70000"/>
                  </a:srgbClr>
                </a:outerShdw>
              </a:effectLst>
            </p:spPr>
          </p:pic>
        </p:grpSp>
        <p:grpSp>
          <p:nvGrpSpPr>
            <p:cNvPr id="79" name="Grupo 78"/>
            <p:cNvGrpSpPr/>
            <p:nvPr/>
          </p:nvGrpSpPr>
          <p:grpSpPr>
            <a:xfrm>
              <a:off x="5567832" y="5229200"/>
              <a:ext cx="3108624" cy="1113751"/>
              <a:chOff x="5786611" y="5388298"/>
              <a:chExt cx="3108624" cy="1113751"/>
            </a:xfrm>
          </p:grpSpPr>
          <p:sp>
            <p:nvSpPr>
              <p:cNvPr id="80" name="Retângulo 79"/>
              <p:cNvSpPr/>
              <p:nvPr/>
            </p:nvSpPr>
            <p:spPr bwMode="auto">
              <a:xfrm>
                <a:off x="5786611" y="5388298"/>
                <a:ext cx="3102065" cy="1113751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pt-BR" sz="1600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81" name="Retângulo 80"/>
              <p:cNvSpPr/>
              <p:nvPr/>
            </p:nvSpPr>
            <p:spPr bwMode="auto">
              <a:xfrm>
                <a:off x="5786611" y="5453253"/>
                <a:ext cx="45719" cy="199238"/>
              </a:xfrm>
              <a:prstGeom prst="rect">
                <a:avLst/>
              </a:prstGeom>
              <a:solidFill>
                <a:srgbClr val="E20A16"/>
              </a:solidFill>
              <a:ln>
                <a:solidFill>
                  <a:srgbClr val="E20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pt-BR" sz="1600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82" name="Retângulo 85"/>
              <p:cNvSpPr>
                <a:spLocks noChangeArrowheads="1"/>
              </p:cNvSpPr>
              <p:nvPr/>
            </p:nvSpPr>
            <p:spPr bwMode="auto">
              <a:xfrm>
                <a:off x="5907261" y="5421639"/>
                <a:ext cx="2987974" cy="10156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>
                  <a:lnSpc>
                    <a:spcPct val="200000"/>
                  </a:lnSpc>
                </a:pPr>
                <a:r>
                  <a:rPr lang="pt-BR" sz="14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Circulação de </a:t>
                </a:r>
                <a:r>
                  <a:rPr lang="pt-BR" sz="16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150 mil</a:t>
                </a:r>
                <a:r>
                  <a:rPr lang="pt-BR" sz="14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pt-BR" sz="14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pessoas por dia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36149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upo 51"/>
          <p:cNvGrpSpPr/>
          <p:nvPr/>
        </p:nvGrpSpPr>
        <p:grpSpPr>
          <a:xfrm>
            <a:off x="361701" y="620688"/>
            <a:ext cx="8386763" cy="476498"/>
            <a:chOff x="361701" y="936278"/>
            <a:chExt cx="8386763" cy="476498"/>
          </a:xfrm>
        </p:grpSpPr>
        <p:sp>
          <p:nvSpPr>
            <p:cNvPr id="53" name="Retângulo 80"/>
            <p:cNvSpPr>
              <a:spLocks noChangeArrowheads="1"/>
            </p:cNvSpPr>
            <p:nvPr/>
          </p:nvSpPr>
          <p:spPr bwMode="auto">
            <a:xfrm>
              <a:off x="361701" y="966500"/>
              <a:ext cx="8386763" cy="4462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pt-BR" sz="2300" b="1" dirty="0" smtClean="0">
                  <a:solidFill>
                    <a:schemeClr val="bg1"/>
                  </a:solidFill>
                  <a:latin typeface="Verdana" pitchFamily="34" charset="0"/>
                </a:rPr>
                <a:t>Mídia digital indoor Terminais Rodoviários</a:t>
              </a:r>
              <a:endParaRPr lang="pt-BR" sz="2300" b="1" dirty="0">
                <a:solidFill>
                  <a:schemeClr val="bg1"/>
                </a:solidFill>
                <a:latin typeface="Verdana" pitchFamily="34" charset="0"/>
              </a:endParaRPr>
            </a:p>
          </p:txBody>
        </p:sp>
        <p:sp>
          <p:nvSpPr>
            <p:cNvPr id="54" name="Retângulo 53"/>
            <p:cNvSpPr/>
            <p:nvPr/>
          </p:nvSpPr>
          <p:spPr bwMode="auto">
            <a:xfrm>
              <a:off x="467544" y="936278"/>
              <a:ext cx="1368425" cy="44450"/>
            </a:xfrm>
            <a:prstGeom prst="rect">
              <a:avLst/>
            </a:prstGeom>
            <a:solidFill>
              <a:srgbClr val="E20A1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pt-BR" b="1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pic>
        <p:nvPicPr>
          <p:cNvPr id="55" name="Imagem 5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336" y="709072"/>
            <a:ext cx="1391409" cy="460122"/>
          </a:xfrm>
          <a:prstGeom prst="rect">
            <a:avLst/>
          </a:prstGeom>
        </p:spPr>
      </p:pic>
      <p:grpSp>
        <p:nvGrpSpPr>
          <p:cNvPr id="4" name="Grupo 3"/>
          <p:cNvGrpSpPr/>
          <p:nvPr/>
        </p:nvGrpSpPr>
        <p:grpSpPr>
          <a:xfrm>
            <a:off x="452999" y="1772816"/>
            <a:ext cx="8203512" cy="4549923"/>
            <a:chOff x="452999" y="1772816"/>
            <a:chExt cx="8203512" cy="4549923"/>
          </a:xfrm>
        </p:grpSpPr>
        <p:sp>
          <p:nvSpPr>
            <p:cNvPr id="5" name="Retângulo 4"/>
            <p:cNvSpPr/>
            <p:nvPr/>
          </p:nvSpPr>
          <p:spPr bwMode="auto">
            <a:xfrm>
              <a:off x="460944" y="1772816"/>
              <a:ext cx="1346200" cy="100647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E20A1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pt-BR" sz="1600" dirty="0">
                <a:solidFill>
                  <a:prstClr val="white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" name="Retângulo 5"/>
            <p:cNvSpPr/>
            <p:nvPr/>
          </p:nvSpPr>
          <p:spPr bwMode="auto">
            <a:xfrm>
              <a:off x="470469" y="1860128"/>
              <a:ext cx="47625" cy="165100"/>
            </a:xfrm>
            <a:prstGeom prst="rect">
              <a:avLst/>
            </a:prstGeom>
            <a:solidFill>
              <a:srgbClr val="E20A16"/>
            </a:solidFill>
            <a:ln>
              <a:solidFill>
                <a:srgbClr val="E20A1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pt-BR" sz="1600" dirty="0">
                <a:solidFill>
                  <a:prstClr val="white"/>
                </a:solidFill>
                <a:latin typeface="Arial" pitchFamily="34" charset="0"/>
                <a:cs typeface="Arial" pitchFamily="34" charset="0"/>
              </a:endParaRPr>
            </a:p>
          </p:txBody>
        </p:sp>
        <p:grpSp>
          <p:nvGrpSpPr>
            <p:cNvPr id="17" name="Grupo 6"/>
            <p:cNvGrpSpPr>
              <a:grpSpLocks/>
            </p:cNvGrpSpPr>
            <p:nvPr/>
          </p:nvGrpSpPr>
          <p:grpSpPr bwMode="auto">
            <a:xfrm>
              <a:off x="899592" y="2930101"/>
              <a:ext cx="2783868" cy="800348"/>
              <a:chOff x="11043164" y="1523772"/>
              <a:chExt cx="2785044" cy="799193"/>
            </a:xfrm>
          </p:grpSpPr>
          <p:sp>
            <p:nvSpPr>
              <p:cNvPr id="18" name="Retângulo 17"/>
              <p:cNvSpPr/>
              <p:nvPr/>
            </p:nvSpPr>
            <p:spPr bwMode="auto">
              <a:xfrm>
                <a:off x="11043164" y="1523772"/>
                <a:ext cx="2785044" cy="798995"/>
              </a:xfrm>
              <a:prstGeom prst="rect">
                <a:avLst/>
              </a:prstGeom>
              <a:solidFill>
                <a:srgbClr val="6D6E71"/>
              </a:solidFill>
              <a:ln w="6350">
                <a:solidFill>
                  <a:srgbClr val="E20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pt-BR" b="1" smtClean="0"/>
                  <a:t>‘</a:t>
                </a:r>
                <a:endParaRPr lang="pt-BR" b="1" dirty="0"/>
              </a:p>
            </p:txBody>
          </p:sp>
          <p:sp>
            <p:nvSpPr>
              <p:cNvPr id="19" name="Retângulo 69"/>
              <p:cNvSpPr>
                <a:spLocks noChangeArrowheads="1"/>
              </p:cNvSpPr>
              <p:nvPr/>
            </p:nvSpPr>
            <p:spPr bwMode="auto">
              <a:xfrm>
                <a:off x="11759727" y="1949045"/>
                <a:ext cx="1407118" cy="3739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/>
              <a:p>
                <a:pPr algn="ctr">
                  <a:lnSpc>
                    <a:spcPts val="2200"/>
                  </a:lnSpc>
                </a:pPr>
                <a:r>
                  <a:rPr lang="pt-BR" sz="1400" dirty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Programação</a:t>
                </a:r>
              </a:p>
            </p:txBody>
          </p:sp>
          <p:sp>
            <p:nvSpPr>
              <p:cNvPr id="20" name="Retângulo 70"/>
              <p:cNvSpPr>
                <a:spLocks noChangeArrowheads="1"/>
              </p:cNvSpPr>
              <p:nvPr/>
            </p:nvSpPr>
            <p:spPr bwMode="auto">
              <a:xfrm>
                <a:off x="11759728" y="1709688"/>
                <a:ext cx="1407118" cy="3739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/>
              <a:p>
                <a:pPr algn="ctr">
                  <a:lnSpc>
                    <a:spcPts val="2200"/>
                  </a:lnSpc>
                </a:pPr>
                <a:r>
                  <a:rPr lang="pt-BR" sz="3600" b="1" dirty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24h</a:t>
                </a:r>
              </a:p>
            </p:txBody>
          </p:sp>
        </p:grpSp>
        <p:grpSp>
          <p:nvGrpSpPr>
            <p:cNvPr id="27" name="Grupo 5"/>
            <p:cNvGrpSpPr>
              <a:grpSpLocks/>
            </p:cNvGrpSpPr>
            <p:nvPr/>
          </p:nvGrpSpPr>
          <p:grpSpPr bwMode="auto">
            <a:xfrm>
              <a:off x="7308724" y="1772816"/>
              <a:ext cx="1347787" cy="1031875"/>
              <a:chOff x="2132372" y="1843372"/>
              <a:chExt cx="1346910" cy="1032391"/>
            </a:xfrm>
          </p:grpSpPr>
          <p:sp>
            <p:nvSpPr>
              <p:cNvPr id="28" name="Retângulo 27"/>
              <p:cNvSpPr/>
              <p:nvPr/>
            </p:nvSpPr>
            <p:spPr bwMode="auto">
              <a:xfrm>
                <a:off x="2132372" y="1843372"/>
                <a:ext cx="1346910" cy="1032391"/>
              </a:xfrm>
              <a:prstGeom prst="rect">
                <a:avLst/>
              </a:prstGeom>
              <a:solidFill>
                <a:srgbClr val="E20A16"/>
              </a:solidFill>
              <a:ln w="6350">
                <a:solidFill>
                  <a:srgbClr val="6D6E7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pt-BR" dirty="0"/>
              </a:p>
            </p:txBody>
          </p:sp>
          <p:pic>
            <p:nvPicPr>
              <p:cNvPr id="29" name="Imagem 4"/>
              <p:cNvPicPr>
                <a:picLocks noChangeAspect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57618" y="2015939"/>
                <a:ext cx="696419" cy="6872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33" name="Retângulo 32"/>
            <p:cNvSpPr/>
            <p:nvPr/>
          </p:nvSpPr>
          <p:spPr bwMode="auto">
            <a:xfrm>
              <a:off x="2035768" y="1772816"/>
              <a:ext cx="5060950" cy="100647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E20A1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pt-BR" sz="1600" dirty="0">
                <a:solidFill>
                  <a:prstClr val="white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4" name="Retângulo 33"/>
            <p:cNvSpPr/>
            <p:nvPr/>
          </p:nvSpPr>
          <p:spPr bwMode="auto">
            <a:xfrm>
              <a:off x="2045293" y="1860128"/>
              <a:ext cx="65088" cy="165100"/>
            </a:xfrm>
            <a:prstGeom prst="rect">
              <a:avLst/>
            </a:prstGeom>
            <a:solidFill>
              <a:srgbClr val="E20A16"/>
            </a:solidFill>
            <a:ln>
              <a:solidFill>
                <a:srgbClr val="E20A1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pt-BR" sz="1600" dirty="0">
                <a:solidFill>
                  <a:prstClr val="white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2" name="Retângulo 85"/>
            <p:cNvSpPr>
              <a:spLocks noChangeArrowheads="1"/>
            </p:cNvSpPr>
            <p:nvPr/>
          </p:nvSpPr>
          <p:spPr bwMode="auto">
            <a:xfrm>
              <a:off x="2153243" y="1787103"/>
              <a:ext cx="4786313" cy="923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pt-BR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itchFamily="34" charset="0"/>
                  <a:cs typeface="Arial" pitchFamily="34" charset="0"/>
                </a:rPr>
                <a:t>A única empresa especializada em comunicação em terminais de passageiros</a:t>
              </a:r>
            </a:p>
          </p:txBody>
        </p:sp>
        <p:sp>
          <p:nvSpPr>
            <p:cNvPr id="45" name="Rectangle 5"/>
            <p:cNvSpPr/>
            <p:nvPr/>
          </p:nvSpPr>
          <p:spPr>
            <a:xfrm>
              <a:off x="452999" y="2420888"/>
              <a:ext cx="1368151" cy="4154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pt-BR" sz="1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itchFamily="34" charset="0"/>
                  <a:ea typeface="Verdana" pitchFamily="34" charset="0"/>
                  <a:cs typeface="Arial" pitchFamily="34" charset="0"/>
                </a:rPr>
                <a:t>Rodoviárias</a:t>
              </a:r>
            </a:p>
          </p:txBody>
        </p:sp>
        <p:pic>
          <p:nvPicPr>
            <p:cNvPr id="46" name="Picture 7" descr="C:\Users\mricardo\Desktop\desktop\Icones\rodoviária icone.png"/>
            <p:cNvPicPr>
              <a:picLocks noChangeAspect="1" noChangeArrowheads="1"/>
            </p:cNvPicPr>
            <p:nvPr/>
          </p:nvPicPr>
          <p:blipFill>
            <a:blip r:embed="rId4" cstate="email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4060" y="1861931"/>
              <a:ext cx="871161" cy="788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2" name="Grupo 160"/>
            <p:cNvGrpSpPr>
              <a:grpSpLocks/>
            </p:cNvGrpSpPr>
            <p:nvPr/>
          </p:nvGrpSpPr>
          <p:grpSpPr bwMode="auto">
            <a:xfrm>
              <a:off x="553202" y="5824264"/>
              <a:ext cx="3438525" cy="498475"/>
              <a:chOff x="5340493" y="4258829"/>
              <a:chExt cx="3438382" cy="498475"/>
            </a:xfrm>
          </p:grpSpPr>
          <p:grpSp>
            <p:nvGrpSpPr>
              <p:cNvPr id="43" name="Grupo 102"/>
              <p:cNvGrpSpPr>
                <a:grpSpLocks/>
              </p:cNvGrpSpPr>
              <p:nvPr/>
            </p:nvGrpSpPr>
            <p:grpSpPr bwMode="auto">
              <a:xfrm>
                <a:off x="5340493" y="4258829"/>
                <a:ext cx="3438382" cy="498475"/>
                <a:chOff x="911226" y="2507950"/>
                <a:chExt cx="1155576" cy="499252"/>
              </a:xfrm>
              <a:solidFill>
                <a:schemeClr val="bg1">
                  <a:lumMod val="50000"/>
                </a:schemeClr>
              </a:solidFill>
            </p:grpSpPr>
            <p:sp>
              <p:nvSpPr>
                <p:cNvPr id="50" name="Retângulo 49"/>
                <p:cNvSpPr/>
                <p:nvPr/>
              </p:nvSpPr>
              <p:spPr>
                <a:xfrm>
                  <a:off x="911226" y="2507950"/>
                  <a:ext cx="1155576" cy="499252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pt-BR" sz="1500" dirty="0">
                    <a:solidFill>
                      <a:prstClr val="white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51" name="Retângulo 50"/>
                <p:cNvSpPr/>
                <p:nvPr/>
              </p:nvSpPr>
              <p:spPr>
                <a:xfrm>
                  <a:off x="911226" y="2607963"/>
                  <a:ext cx="22847" cy="163515"/>
                </a:xfrm>
                <a:prstGeom prst="rect">
                  <a:avLst/>
                </a:prstGeom>
                <a:solidFill>
                  <a:srgbClr val="E20A16"/>
                </a:solidFill>
                <a:ln>
                  <a:solidFill>
                    <a:srgbClr val="E20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pt-BR" sz="1500" dirty="0">
                    <a:solidFill>
                      <a:prstClr val="white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  <p:sp>
            <p:nvSpPr>
              <p:cNvPr id="44" name="Retângulo 85"/>
              <p:cNvSpPr>
                <a:spLocks noChangeArrowheads="1"/>
              </p:cNvSpPr>
              <p:nvPr/>
            </p:nvSpPr>
            <p:spPr bwMode="auto">
              <a:xfrm>
                <a:off x="5397641" y="4320741"/>
                <a:ext cx="3381234" cy="37446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/>
              <a:p>
                <a:pPr>
                  <a:lnSpc>
                    <a:spcPts val="2200"/>
                  </a:lnSpc>
                </a:pPr>
                <a:r>
                  <a:rPr lang="pt-BR" sz="1400" dirty="0" smtClean="0">
                    <a:solidFill>
                      <a:srgbClr val="7F7F7F"/>
                    </a:solidFill>
                    <a:latin typeface="Arial" pitchFamily="34" charset="0"/>
                    <a:cs typeface="Arial" pitchFamily="34" charset="0"/>
                  </a:rPr>
                  <a:t>Canal Digital e Projetos Especiais</a:t>
                </a:r>
                <a:endParaRPr lang="pt-BR" sz="1400" dirty="0">
                  <a:solidFill>
                    <a:srgbClr val="7F7F7F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59" name="Grupo 161"/>
            <p:cNvGrpSpPr>
              <a:grpSpLocks/>
            </p:cNvGrpSpPr>
            <p:nvPr/>
          </p:nvGrpSpPr>
          <p:grpSpPr bwMode="auto">
            <a:xfrm>
              <a:off x="4792149" y="5824264"/>
              <a:ext cx="3438525" cy="498475"/>
              <a:chOff x="5340493" y="4923846"/>
              <a:chExt cx="3438382" cy="498475"/>
            </a:xfrm>
          </p:grpSpPr>
          <p:grpSp>
            <p:nvGrpSpPr>
              <p:cNvPr id="63" name="Grupo 102"/>
              <p:cNvGrpSpPr>
                <a:grpSpLocks/>
              </p:cNvGrpSpPr>
              <p:nvPr/>
            </p:nvGrpSpPr>
            <p:grpSpPr bwMode="auto">
              <a:xfrm>
                <a:off x="5340493" y="4923846"/>
                <a:ext cx="3438382" cy="498475"/>
                <a:chOff x="911226" y="2507950"/>
                <a:chExt cx="1155576" cy="499252"/>
              </a:xfrm>
              <a:solidFill>
                <a:schemeClr val="bg1">
                  <a:lumMod val="50000"/>
                </a:schemeClr>
              </a:solidFill>
            </p:grpSpPr>
            <p:sp>
              <p:nvSpPr>
                <p:cNvPr id="68" name="Retângulo 67"/>
                <p:cNvSpPr/>
                <p:nvPr/>
              </p:nvSpPr>
              <p:spPr>
                <a:xfrm>
                  <a:off x="911226" y="2507950"/>
                  <a:ext cx="1155576" cy="499252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pt-BR" sz="1500" dirty="0">
                    <a:solidFill>
                      <a:prstClr val="white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69" name="Retângulo 68"/>
                <p:cNvSpPr/>
                <p:nvPr/>
              </p:nvSpPr>
              <p:spPr>
                <a:xfrm>
                  <a:off x="911226" y="2607963"/>
                  <a:ext cx="22847" cy="163515"/>
                </a:xfrm>
                <a:prstGeom prst="rect">
                  <a:avLst/>
                </a:prstGeom>
                <a:solidFill>
                  <a:srgbClr val="E20A16"/>
                </a:solidFill>
                <a:ln>
                  <a:solidFill>
                    <a:srgbClr val="E20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pt-BR" sz="1500" dirty="0">
                    <a:solidFill>
                      <a:prstClr val="white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  <p:sp>
            <p:nvSpPr>
              <p:cNvPr id="64" name="Retângulo 85"/>
              <p:cNvSpPr>
                <a:spLocks noChangeArrowheads="1"/>
              </p:cNvSpPr>
              <p:nvPr/>
            </p:nvSpPr>
            <p:spPr bwMode="auto">
              <a:xfrm>
                <a:off x="5397641" y="4977821"/>
                <a:ext cx="3371710" cy="344774"/>
              </a:xfrm>
              <a:prstGeom prst="rect">
                <a:avLst/>
              </a:prstGeom>
              <a:noFill/>
              <a:ln>
                <a:noFill/>
              </a:ln>
              <a:extLst/>
            </p:spPr>
            <p:txBody>
              <a:bodyPr wrap="square">
                <a:spAutoFit/>
              </a:bodyPr>
              <a:lstStyle/>
              <a:p>
                <a:pPr>
                  <a:lnSpc>
                    <a:spcPts val="2200"/>
                  </a:lnSpc>
                  <a:defRPr/>
                </a:pPr>
                <a:r>
                  <a:rPr lang="pt-BR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Horários</a:t>
                </a:r>
                <a:r>
                  <a:rPr lang="pt-BR" sz="14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 de Embarque e Desembarques</a:t>
                </a:r>
                <a:endParaRPr lang="pt-B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73" name="Grupo 161"/>
            <p:cNvGrpSpPr>
              <a:grpSpLocks/>
            </p:cNvGrpSpPr>
            <p:nvPr/>
          </p:nvGrpSpPr>
          <p:grpSpPr bwMode="auto">
            <a:xfrm>
              <a:off x="553698" y="4590603"/>
              <a:ext cx="3438525" cy="1074537"/>
              <a:chOff x="5340493" y="4923846"/>
              <a:chExt cx="3438382" cy="1074537"/>
            </a:xfrm>
          </p:grpSpPr>
          <p:grpSp>
            <p:nvGrpSpPr>
              <p:cNvPr id="74" name="Grupo 102"/>
              <p:cNvGrpSpPr>
                <a:grpSpLocks/>
              </p:cNvGrpSpPr>
              <p:nvPr/>
            </p:nvGrpSpPr>
            <p:grpSpPr bwMode="auto">
              <a:xfrm>
                <a:off x="5340493" y="4923846"/>
                <a:ext cx="3438382" cy="1074537"/>
                <a:chOff x="911226" y="2507950"/>
                <a:chExt cx="1155576" cy="1076212"/>
              </a:xfrm>
              <a:solidFill>
                <a:schemeClr val="bg1">
                  <a:lumMod val="50000"/>
                </a:schemeClr>
              </a:solidFill>
            </p:grpSpPr>
            <p:sp>
              <p:nvSpPr>
                <p:cNvPr id="76" name="Retângulo 75"/>
                <p:cNvSpPr/>
                <p:nvPr/>
              </p:nvSpPr>
              <p:spPr>
                <a:xfrm>
                  <a:off x="911226" y="2507950"/>
                  <a:ext cx="1155576" cy="1076212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pt-BR" sz="1500" dirty="0">
                    <a:solidFill>
                      <a:prstClr val="white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77" name="Retângulo 76"/>
                <p:cNvSpPr/>
                <p:nvPr/>
              </p:nvSpPr>
              <p:spPr>
                <a:xfrm>
                  <a:off x="911226" y="2607963"/>
                  <a:ext cx="22847" cy="163515"/>
                </a:xfrm>
                <a:prstGeom prst="rect">
                  <a:avLst/>
                </a:prstGeom>
                <a:solidFill>
                  <a:srgbClr val="E20A16"/>
                </a:solidFill>
                <a:ln>
                  <a:solidFill>
                    <a:srgbClr val="E20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pt-BR" sz="1500" dirty="0">
                    <a:solidFill>
                      <a:prstClr val="white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  <p:sp>
            <p:nvSpPr>
              <p:cNvPr id="75" name="Retângulo 85"/>
              <p:cNvSpPr>
                <a:spLocks noChangeArrowheads="1"/>
              </p:cNvSpPr>
              <p:nvPr/>
            </p:nvSpPr>
            <p:spPr bwMode="auto">
              <a:xfrm>
                <a:off x="5397641" y="4996871"/>
                <a:ext cx="3371710" cy="938719"/>
              </a:xfrm>
              <a:prstGeom prst="rect">
                <a:avLst/>
              </a:prstGeom>
              <a:noFill/>
              <a:ln>
                <a:noFill/>
              </a:ln>
              <a:extLst/>
            </p:spPr>
            <p:txBody>
              <a:bodyPr wrap="square">
                <a:spAutoFit/>
              </a:bodyPr>
              <a:lstStyle/>
              <a:p>
                <a:pPr>
                  <a:lnSpc>
                    <a:spcPts val="2200"/>
                  </a:lnSpc>
                  <a:defRPr/>
                </a:pPr>
                <a:r>
                  <a:rPr lang="pt-BR" sz="16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20 monitores</a:t>
                </a:r>
                <a:r>
                  <a:rPr lang="pt-BR" sz="14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 espalhados estrategicamente pelas áreas de maior fluxo de pessoas</a:t>
                </a:r>
                <a:endParaRPr lang="pt-B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78" name="Grupo 160"/>
            <p:cNvGrpSpPr>
              <a:grpSpLocks/>
            </p:cNvGrpSpPr>
            <p:nvPr/>
          </p:nvGrpSpPr>
          <p:grpSpPr bwMode="auto">
            <a:xfrm>
              <a:off x="553698" y="3933006"/>
              <a:ext cx="3438525" cy="498475"/>
              <a:chOff x="5340493" y="4258829"/>
              <a:chExt cx="3438382" cy="498475"/>
            </a:xfrm>
          </p:grpSpPr>
          <p:grpSp>
            <p:nvGrpSpPr>
              <p:cNvPr id="79" name="Grupo 102"/>
              <p:cNvGrpSpPr>
                <a:grpSpLocks/>
              </p:cNvGrpSpPr>
              <p:nvPr/>
            </p:nvGrpSpPr>
            <p:grpSpPr bwMode="auto">
              <a:xfrm>
                <a:off x="5340493" y="4258829"/>
                <a:ext cx="3438382" cy="498475"/>
                <a:chOff x="911226" y="2507950"/>
                <a:chExt cx="1155576" cy="499252"/>
              </a:xfrm>
              <a:solidFill>
                <a:schemeClr val="bg1">
                  <a:lumMod val="50000"/>
                </a:schemeClr>
              </a:solidFill>
            </p:grpSpPr>
            <p:sp>
              <p:nvSpPr>
                <p:cNvPr id="81" name="Retângulo 80"/>
                <p:cNvSpPr/>
                <p:nvPr/>
              </p:nvSpPr>
              <p:spPr>
                <a:xfrm>
                  <a:off x="911226" y="2507950"/>
                  <a:ext cx="1155576" cy="499252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pt-BR" sz="1500" dirty="0">
                    <a:solidFill>
                      <a:prstClr val="white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82" name="Retângulo 81"/>
                <p:cNvSpPr/>
                <p:nvPr/>
              </p:nvSpPr>
              <p:spPr>
                <a:xfrm>
                  <a:off x="911226" y="2607963"/>
                  <a:ext cx="22847" cy="163515"/>
                </a:xfrm>
                <a:prstGeom prst="rect">
                  <a:avLst/>
                </a:prstGeom>
                <a:solidFill>
                  <a:srgbClr val="E20A16"/>
                </a:solidFill>
                <a:ln>
                  <a:solidFill>
                    <a:srgbClr val="E20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pt-BR" sz="1500" dirty="0">
                    <a:solidFill>
                      <a:prstClr val="white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  <p:sp>
            <p:nvSpPr>
              <p:cNvPr id="80" name="Retângulo 85"/>
              <p:cNvSpPr>
                <a:spLocks noChangeArrowheads="1"/>
              </p:cNvSpPr>
              <p:nvPr/>
            </p:nvSpPr>
            <p:spPr bwMode="auto">
              <a:xfrm>
                <a:off x="5397641" y="4320741"/>
                <a:ext cx="3381234" cy="37446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/>
              <a:p>
                <a:pPr>
                  <a:lnSpc>
                    <a:spcPts val="2200"/>
                  </a:lnSpc>
                </a:pPr>
                <a:r>
                  <a:rPr lang="pt-BR" sz="1400" dirty="0" smtClean="0">
                    <a:solidFill>
                      <a:srgbClr val="7F7F7F"/>
                    </a:solidFill>
                    <a:latin typeface="Arial" pitchFamily="34" charset="0"/>
                    <a:cs typeface="Arial" pitchFamily="34" charset="0"/>
                  </a:rPr>
                  <a:t>Circulação de </a:t>
                </a:r>
                <a:r>
                  <a:rPr lang="pt-BR" sz="1600" b="1" dirty="0" smtClean="0">
                    <a:solidFill>
                      <a:srgbClr val="7F7F7F"/>
                    </a:solidFill>
                    <a:latin typeface="Arial" pitchFamily="34" charset="0"/>
                    <a:cs typeface="Arial" pitchFamily="34" charset="0"/>
                  </a:rPr>
                  <a:t>40 mil</a:t>
                </a:r>
                <a:r>
                  <a:rPr lang="pt-BR" sz="1400" dirty="0" smtClean="0">
                    <a:solidFill>
                      <a:srgbClr val="7F7F7F"/>
                    </a:solidFill>
                    <a:latin typeface="Arial" pitchFamily="34" charset="0"/>
                    <a:cs typeface="Arial" pitchFamily="34" charset="0"/>
                  </a:rPr>
                  <a:t> pessoas por dia</a:t>
                </a:r>
                <a:endParaRPr lang="pt-BR" sz="1400" dirty="0">
                  <a:solidFill>
                    <a:srgbClr val="7F7F7F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83" name="Grupo 82"/>
            <p:cNvGrpSpPr/>
            <p:nvPr/>
          </p:nvGrpSpPr>
          <p:grpSpPr>
            <a:xfrm>
              <a:off x="4398201" y="2938363"/>
              <a:ext cx="4196364" cy="2808312"/>
              <a:chOff x="4427984" y="3068960"/>
              <a:chExt cx="4196364" cy="2808312"/>
            </a:xfrm>
          </p:grpSpPr>
          <p:sp>
            <p:nvSpPr>
              <p:cNvPr id="84" name="Retângulo 83"/>
              <p:cNvSpPr/>
              <p:nvPr/>
            </p:nvSpPr>
            <p:spPr bwMode="auto">
              <a:xfrm>
                <a:off x="4430878" y="3068960"/>
                <a:ext cx="4193470" cy="2808312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pt-BR" sz="1600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85" name="Retângulo 84"/>
              <p:cNvSpPr/>
              <p:nvPr/>
            </p:nvSpPr>
            <p:spPr bwMode="auto">
              <a:xfrm>
                <a:off x="4427984" y="3180562"/>
                <a:ext cx="45719" cy="265651"/>
              </a:xfrm>
              <a:prstGeom prst="rect">
                <a:avLst/>
              </a:prstGeom>
              <a:solidFill>
                <a:srgbClr val="E20A16"/>
              </a:solidFill>
              <a:ln>
                <a:solidFill>
                  <a:srgbClr val="E20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pt-BR" sz="1600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pic>
            <p:nvPicPr>
              <p:cNvPr id="86" name="Imagem 85"/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576418" y="3133871"/>
                <a:ext cx="3970880" cy="2671391"/>
              </a:xfrm>
              <a:prstGeom prst="rect">
                <a:avLst/>
              </a:prstGeom>
              <a:ln>
                <a:noFill/>
              </a:ln>
              <a:effectLst>
                <a:outerShdw blurRad="190500" algn="tl" rotWithShape="0">
                  <a:srgbClr val="000000">
                    <a:alpha val="70000"/>
                  </a:srgbClr>
                </a:outerShdw>
              </a:effectLst>
            </p:spPr>
          </p:pic>
        </p:grpSp>
      </p:grpSp>
    </p:spTree>
    <p:extLst>
      <p:ext uri="{BB962C8B-B14F-4D97-AF65-F5344CB8AC3E}">
        <p14:creationId xmlns:p14="http://schemas.microsoft.com/office/powerpoint/2010/main" val="2108375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upo 51"/>
          <p:cNvGrpSpPr/>
          <p:nvPr/>
        </p:nvGrpSpPr>
        <p:grpSpPr>
          <a:xfrm>
            <a:off x="361701" y="620688"/>
            <a:ext cx="8386763" cy="476498"/>
            <a:chOff x="361701" y="936278"/>
            <a:chExt cx="8386763" cy="476498"/>
          </a:xfrm>
        </p:grpSpPr>
        <p:sp>
          <p:nvSpPr>
            <p:cNvPr id="53" name="Retângulo 80"/>
            <p:cNvSpPr>
              <a:spLocks noChangeArrowheads="1"/>
            </p:cNvSpPr>
            <p:nvPr/>
          </p:nvSpPr>
          <p:spPr bwMode="auto">
            <a:xfrm>
              <a:off x="361701" y="966500"/>
              <a:ext cx="8386763" cy="4462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pt-BR" sz="2300" b="1" dirty="0" smtClean="0">
                  <a:solidFill>
                    <a:schemeClr val="bg1"/>
                  </a:solidFill>
                  <a:latin typeface="Verdana" pitchFamily="34" charset="0"/>
                </a:rPr>
                <a:t>Mídia digital indoor Terminais Rodoviários</a:t>
              </a:r>
              <a:endParaRPr lang="pt-BR" sz="2300" b="1" dirty="0">
                <a:solidFill>
                  <a:schemeClr val="bg1"/>
                </a:solidFill>
                <a:latin typeface="Verdana" pitchFamily="34" charset="0"/>
              </a:endParaRPr>
            </a:p>
          </p:txBody>
        </p:sp>
        <p:sp>
          <p:nvSpPr>
            <p:cNvPr id="54" name="Retângulo 53"/>
            <p:cNvSpPr/>
            <p:nvPr/>
          </p:nvSpPr>
          <p:spPr bwMode="auto">
            <a:xfrm>
              <a:off x="467544" y="936278"/>
              <a:ext cx="1368425" cy="44450"/>
            </a:xfrm>
            <a:prstGeom prst="rect">
              <a:avLst/>
            </a:prstGeom>
            <a:solidFill>
              <a:srgbClr val="E20A1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pt-BR" b="1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pic>
        <p:nvPicPr>
          <p:cNvPr id="55" name="Imagem 5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336" y="709072"/>
            <a:ext cx="1391409" cy="460122"/>
          </a:xfrm>
          <a:prstGeom prst="rect">
            <a:avLst/>
          </a:prstGeom>
        </p:spPr>
      </p:pic>
      <p:grpSp>
        <p:nvGrpSpPr>
          <p:cNvPr id="3" name="Grupo 2"/>
          <p:cNvGrpSpPr/>
          <p:nvPr/>
        </p:nvGrpSpPr>
        <p:grpSpPr>
          <a:xfrm>
            <a:off x="452999" y="1769474"/>
            <a:ext cx="8203512" cy="4793970"/>
            <a:chOff x="452999" y="1769474"/>
            <a:chExt cx="8203512" cy="4793970"/>
          </a:xfrm>
        </p:grpSpPr>
        <p:grpSp>
          <p:nvGrpSpPr>
            <p:cNvPr id="27" name="Grupo 5"/>
            <p:cNvGrpSpPr>
              <a:grpSpLocks/>
            </p:cNvGrpSpPr>
            <p:nvPr/>
          </p:nvGrpSpPr>
          <p:grpSpPr bwMode="auto">
            <a:xfrm>
              <a:off x="7308724" y="1772816"/>
              <a:ext cx="1347787" cy="1031875"/>
              <a:chOff x="2132372" y="1843372"/>
              <a:chExt cx="1346910" cy="1032391"/>
            </a:xfrm>
          </p:grpSpPr>
          <p:sp>
            <p:nvSpPr>
              <p:cNvPr id="28" name="Retângulo 27"/>
              <p:cNvSpPr/>
              <p:nvPr/>
            </p:nvSpPr>
            <p:spPr bwMode="auto">
              <a:xfrm>
                <a:off x="2132372" y="1843372"/>
                <a:ext cx="1346910" cy="1032391"/>
              </a:xfrm>
              <a:prstGeom prst="rect">
                <a:avLst/>
              </a:prstGeom>
              <a:solidFill>
                <a:srgbClr val="E20A16"/>
              </a:solidFill>
              <a:ln w="6350">
                <a:solidFill>
                  <a:srgbClr val="6D6E7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pt-BR" dirty="0"/>
              </a:p>
            </p:txBody>
          </p:sp>
          <p:pic>
            <p:nvPicPr>
              <p:cNvPr id="29" name="Imagem 4"/>
              <p:cNvPicPr>
                <a:picLocks noChangeAspect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57618" y="2015939"/>
                <a:ext cx="696419" cy="6872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33" name="Retângulo 32"/>
            <p:cNvSpPr/>
            <p:nvPr/>
          </p:nvSpPr>
          <p:spPr bwMode="auto">
            <a:xfrm>
              <a:off x="2035768" y="1772816"/>
              <a:ext cx="5060950" cy="100647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E20A1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pt-BR" sz="1600" dirty="0">
                <a:solidFill>
                  <a:prstClr val="white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4" name="Retângulo 33"/>
            <p:cNvSpPr/>
            <p:nvPr/>
          </p:nvSpPr>
          <p:spPr bwMode="auto">
            <a:xfrm>
              <a:off x="2045293" y="1860128"/>
              <a:ext cx="65088" cy="165100"/>
            </a:xfrm>
            <a:prstGeom prst="rect">
              <a:avLst/>
            </a:prstGeom>
            <a:solidFill>
              <a:srgbClr val="E20A16"/>
            </a:solidFill>
            <a:ln>
              <a:solidFill>
                <a:srgbClr val="E20A1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pt-BR" sz="1600" dirty="0">
                <a:solidFill>
                  <a:prstClr val="white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2" name="Retângulo 85"/>
            <p:cNvSpPr>
              <a:spLocks noChangeArrowheads="1"/>
            </p:cNvSpPr>
            <p:nvPr/>
          </p:nvSpPr>
          <p:spPr bwMode="auto">
            <a:xfrm>
              <a:off x="2153243" y="1818903"/>
              <a:ext cx="4786313" cy="923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pt-BR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itchFamily="34" charset="0"/>
                  <a:cs typeface="Arial" pitchFamily="34" charset="0"/>
                </a:rPr>
                <a:t>Conteúdo digital no barco Catamarã que faz a travessia entre Porto Alegre e Guaíba</a:t>
              </a:r>
              <a:endParaRPr lang="pt-BR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  <p:grpSp>
          <p:nvGrpSpPr>
            <p:cNvPr id="2" name="Grupo 1"/>
            <p:cNvGrpSpPr/>
            <p:nvPr/>
          </p:nvGrpSpPr>
          <p:grpSpPr>
            <a:xfrm>
              <a:off x="452999" y="1769474"/>
              <a:ext cx="1368151" cy="1026966"/>
              <a:chOff x="452999" y="1769474"/>
              <a:chExt cx="1368151" cy="1026966"/>
            </a:xfrm>
          </p:grpSpPr>
          <p:sp>
            <p:nvSpPr>
              <p:cNvPr id="5" name="Retângulo 4"/>
              <p:cNvSpPr/>
              <p:nvPr/>
            </p:nvSpPr>
            <p:spPr bwMode="auto">
              <a:xfrm>
                <a:off x="460944" y="1772816"/>
                <a:ext cx="1346200" cy="1006475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E20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pt-BR" sz="1600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6" name="Retângulo 5"/>
              <p:cNvSpPr/>
              <p:nvPr/>
            </p:nvSpPr>
            <p:spPr bwMode="auto">
              <a:xfrm>
                <a:off x="470469" y="1860128"/>
                <a:ext cx="47625" cy="165100"/>
              </a:xfrm>
              <a:prstGeom prst="rect">
                <a:avLst/>
              </a:prstGeom>
              <a:solidFill>
                <a:srgbClr val="E20A16"/>
              </a:solidFill>
              <a:ln>
                <a:solidFill>
                  <a:srgbClr val="E20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pt-BR" sz="1600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45" name="Rectangle 5"/>
              <p:cNvSpPr/>
              <p:nvPr/>
            </p:nvSpPr>
            <p:spPr>
              <a:xfrm>
                <a:off x="452999" y="2420888"/>
                <a:ext cx="1368151" cy="37555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pt-BR" sz="14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itchFamily="34" charset="0"/>
                    <a:ea typeface="Verdana" pitchFamily="34" charset="0"/>
                    <a:cs typeface="Arial" pitchFamily="34" charset="0"/>
                  </a:rPr>
                  <a:t>Catamarã</a:t>
                </a:r>
                <a:endParaRPr lang="pt-BR" sz="1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itchFamily="34" charset="0"/>
                  <a:ea typeface="Verdana" pitchFamily="34" charset="0"/>
                  <a:cs typeface="Arial" pitchFamily="34" charset="0"/>
                </a:endParaRPr>
              </a:p>
            </p:txBody>
          </p:sp>
          <p:pic>
            <p:nvPicPr>
              <p:cNvPr id="60" name="Imagem 59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1401" y="1769474"/>
                <a:ext cx="714375" cy="714375"/>
              </a:xfrm>
              <a:prstGeom prst="rect">
                <a:avLst/>
              </a:prstGeom>
            </p:spPr>
          </p:pic>
        </p:grpSp>
        <p:sp>
          <p:nvSpPr>
            <p:cNvPr id="61" name="Retângulo 60"/>
            <p:cNvSpPr/>
            <p:nvPr/>
          </p:nvSpPr>
          <p:spPr bwMode="auto">
            <a:xfrm>
              <a:off x="5160027" y="5590398"/>
              <a:ext cx="3438525" cy="795600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pt-BR" sz="1500" dirty="0">
                <a:solidFill>
                  <a:prstClr val="white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2" name="Retângulo 61"/>
            <p:cNvSpPr/>
            <p:nvPr/>
          </p:nvSpPr>
          <p:spPr bwMode="auto">
            <a:xfrm>
              <a:off x="5160027" y="5690256"/>
              <a:ext cx="67983" cy="163261"/>
            </a:xfrm>
            <a:prstGeom prst="rect">
              <a:avLst/>
            </a:prstGeom>
            <a:solidFill>
              <a:srgbClr val="E20A16"/>
            </a:solidFill>
            <a:ln>
              <a:solidFill>
                <a:srgbClr val="E20A1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pt-BR" sz="1500" dirty="0">
                <a:solidFill>
                  <a:prstClr val="white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5" name="Retângulo 85"/>
            <p:cNvSpPr>
              <a:spLocks noChangeArrowheads="1"/>
            </p:cNvSpPr>
            <p:nvPr/>
          </p:nvSpPr>
          <p:spPr bwMode="auto">
            <a:xfrm>
              <a:off x="5217177" y="5671361"/>
              <a:ext cx="3381375" cy="6565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pt-BR" sz="1400" dirty="0" smtClean="0">
                  <a:solidFill>
                    <a:srgbClr val="7F7F7F"/>
                  </a:solidFill>
                  <a:latin typeface="Arial" pitchFamily="34" charset="0"/>
                  <a:cs typeface="Arial" pitchFamily="34" charset="0"/>
                </a:rPr>
                <a:t>Média de </a:t>
              </a:r>
              <a:r>
                <a:rPr lang="pt-BR" sz="1600" b="1" dirty="0" smtClean="0">
                  <a:solidFill>
                    <a:srgbClr val="7F7F7F"/>
                  </a:solidFill>
                  <a:latin typeface="Arial" pitchFamily="34" charset="0"/>
                  <a:cs typeface="Arial" pitchFamily="34" charset="0"/>
                </a:rPr>
                <a:t>187 viagens por semana</a:t>
              </a:r>
              <a:r>
                <a:rPr lang="pt-BR" sz="1400" dirty="0" smtClean="0">
                  <a:solidFill>
                    <a:srgbClr val="7F7F7F"/>
                  </a:solidFill>
                  <a:latin typeface="Arial" pitchFamily="34" charset="0"/>
                  <a:cs typeface="Arial" pitchFamily="34" charset="0"/>
                </a:rPr>
                <a:t>, totalizando </a:t>
              </a:r>
              <a:r>
                <a:rPr lang="pt-BR" sz="1600" b="1" dirty="0" smtClean="0">
                  <a:solidFill>
                    <a:srgbClr val="7F7F7F"/>
                  </a:solidFill>
                  <a:latin typeface="Arial" pitchFamily="34" charset="0"/>
                  <a:cs typeface="Arial" pitchFamily="34" charset="0"/>
                </a:rPr>
                <a:t>804 viagens mensais</a:t>
              </a:r>
              <a:endParaRPr lang="pt-BR" sz="1600" b="1" dirty="0">
                <a:solidFill>
                  <a:srgbClr val="7F7F7F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6" name="Retângulo 65"/>
            <p:cNvSpPr/>
            <p:nvPr/>
          </p:nvSpPr>
          <p:spPr bwMode="auto">
            <a:xfrm>
              <a:off x="5160523" y="4650351"/>
              <a:ext cx="3438525" cy="796032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pt-BR" sz="1500" dirty="0">
                <a:solidFill>
                  <a:prstClr val="white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7" name="Retângulo 66"/>
            <p:cNvSpPr/>
            <p:nvPr/>
          </p:nvSpPr>
          <p:spPr bwMode="auto">
            <a:xfrm>
              <a:off x="5160523" y="4750207"/>
              <a:ext cx="67983" cy="163261"/>
            </a:xfrm>
            <a:prstGeom prst="rect">
              <a:avLst/>
            </a:prstGeom>
            <a:solidFill>
              <a:srgbClr val="E20A16"/>
            </a:solidFill>
            <a:ln>
              <a:solidFill>
                <a:srgbClr val="E20A1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pt-BR" sz="1500" dirty="0">
                <a:solidFill>
                  <a:prstClr val="white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70" name="Retângulo 85"/>
            <p:cNvSpPr>
              <a:spLocks noChangeArrowheads="1"/>
            </p:cNvSpPr>
            <p:nvPr/>
          </p:nvSpPr>
          <p:spPr bwMode="auto">
            <a:xfrm>
              <a:off x="5217673" y="4732900"/>
              <a:ext cx="3371850" cy="626903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/>
            <a:p>
              <a:pPr>
                <a:lnSpc>
                  <a:spcPts val="2200"/>
                </a:lnSpc>
                <a:defRPr/>
              </a:pPr>
              <a:r>
                <a:rPr lang="pt-BR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itchFamily="34" charset="0"/>
                  <a:cs typeface="Arial" pitchFamily="34" charset="0"/>
                </a:rPr>
                <a:t>3 monitores</a:t>
              </a:r>
              <a:r>
                <a:rPr lang="pt-BR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itchFamily="34" charset="0"/>
                  <a:cs typeface="Arial" pitchFamily="34" charset="0"/>
                </a:rPr>
                <a:t>, sendo 1 na embarcação e 2 nas plataformas</a:t>
              </a:r>
              <a:endPara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71" name="Retângulo 70"/>
            <p:cNvSpPr/>
            <p:nvPr/>
          </p:nvSpPr>
          <p:spPr bwMode="auto">
            <a:xfrm>
              <a:off x="5160523" y="3718190"/>
              <a:ext cx="3438525" cy="795600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pt-BR" sz="1500" dirty="0">
                <a:solidFill>
                  <a:prstClr val="white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72" name="Retângulo 71"/>
            <p:cNvSpPr/>
            <p:nvPr/>
          </p:nvSpPr>
          <p:spPr bwMode="auto">
            <a:xfrm>
              <a:off x="5160523" y="3818047"/>
              <a:ext cx="67983" cy="163261"/>
            </a:xfrm>
            <a:prstGeom prst="rect">
              <a:avLst/>
            </a:prstGeom>
            <a:solidFill>
              <a:srgbClr val="E20A16"/>
            </a:solidFill>
            <a:ln>
              <a:solidFill>
                <a:srgbClr val="E20A1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pt-BR" sz="1500" dirty="0">
                <a:solidFill>
                  <a:prstClr val="white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87" name="Retângulo 85"/>
            <p:cNvSpPr>
              <a:spLocks noChangeArrowheads="1"/>
            </p:cNvSpPr>
            <p:nvPr/>
          </p:nvSpPr>
          <p:spPr bwMode="auto">
            <a:xfrm>
              <a:off x="5217673" y="3808677"/>
              <a:ext cx="3381375" cy="6269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pt-BR" sz="1400" dirty="0" smtClean="0">
                  <a:solidFill>
                    <a:srgbClr val="7F7F7F"/>
                  </a:solidFill>
                  <a:latin typeface="Arial" pitchFamily="34" charset="0"/>
                  <a:cs typeface="Arial" pitchFamily="34" charset="0"/>
                </a:rPr>
                <a:t>Circulação em média de </a:t>
              </a:r>
              <a:r>
                <a:rPr lang="pt-BR" sz="1600" b="1" dirty="0" smtClean="0">
                  <a:solidFill>
                    <a:srgbClr val="7F7F7F"/>
                  </a:solidFill>
                  <a:latin typeface="Arial" pitchFamily="34" charset="0"/>
                  <a:cs typeface="Arial" pitchFamily="34" charset="0"/>
                </a:rPr>
                <a:t>2.300 mil</a:t>
              </a:r>
              <a:r>
                <a:rPr lang="pt-BR" sz="1400" dirty="0" smtClean="0">
                  <a:solidFill>
                    <a:srgbClr val="7F7F7F"/>
                  </a:solidFill>
                  <a:latin typeface="Arial" pitchFamily="34" charset="0"/>
                  <a:cs typeface="Arial" pitchFamily="34" charset="0"/>
                </a:rPr>
                <a:t> pessoas por dia</a:t>
              </a:r>
              <a:endParaRPr lang="pt-BR" sz="1400" dirty="0">
                <a:solidFill>
                  <a:srgbClr val="7F7F7F"/>
                </a:solidFill>
                <a:latin typeface="Arial" pitchFamily="34" charset="0"/>
                <a:cs typeface="Arial" pitchFamily="34" charset="0"/>
              </a:endParaRPr>
            </a:p>
          </p:txBody>
        </p:sp>
        <p:grpSp>
          <p:nvGrpSpPr>
            <p:cNvPr id="88" name="Grupo 87"/>
            <p:cNvGrpSpPr/>
            <p:nvPr/>
          </p:nvGrpSpPr>
          <p:grpSpPr>
            <a:xfrm>
              <a:off x="553202" y="3577686"/>
              <a:ext cx="4196364" cy="2985758"/>
              <a:chOff x="4610100" y="3068960"/>
              <a:chExt cx="4196364" cy="2985758"/>
            </a:xfrm>
          </p:grpSpPr>
          <p:sp>
            <p:nvSpPr>
              <p:cNvPr id="89" name="Retângulo 88"/>
              <p:cNvSpPr/>
              <p:nvPr/>
            </p:nvSpPr>
            <p:spPr bwMode="auto">
              <a:xfrm>
                <a:off x="4612994" y="3068960"/>
                <a:ext cx="4193470" cy="2985758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pt-BR" sz="1600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90" name="Retângulo 89"/>
              <p:cNvSpPr/>
              <p:nvPr/>
            </p:nvSpPr>
            <p:spPr bwMode="auto">
              <a:xfrm>
                <a:off x="4610100" y="3180562"/>
                <a:ext cx="45719" cy="265651"/>
              </a:xfrm>
              <a:prstGeom prst="rect">
                <a:avLst/>
              </a:prstGeom>
              <a:solidFill>
                <a:srgbClr val="E20A16"/>
              </a:solidFill>
              <a:ln>
                <a:solidFill>
                  <a:srgbClr val="E20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pt-BR" sz="1600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pic>
            <p:nvPicPr>
              <p:cNvPr id="91" name="Imagem 90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38436" y="3149821"/>
                <a:ext cx="4010028" cy="2817688"/>
              </a:xfrm>
              <a:prstGeom prst="rect">
                <a:avLst/>
              </a:prstGeom>
            </p:spPr>
          </p:pic>
        </p:grpSp>
        <p:grpSp>
          <p:nvGrpSpPr>
            <p:cNvPr id="92" name="Grupo 91"/>
            <p:cNvGrpSpPr/>
            <p:nvPr/>
          </p:nvGrpSpPr>
          <p:grpSpPr>
            <a:xfrm>
              <a:off x="545257" y="2862461"/>
              <a:ext cx="8057635" cy="587186"/>
              <a:chOff x="545257" y="2621039"/>
              <a:chExt cx="8057635" cy="587186"/>
            </a:xfrm>
          </p:grpSpPr>
          <p:sp>
            <p:nvSpPr>
              <p:cNvPr id="93" name="Retângulo 92"/>
              <p:cNvSpPr/>
              <p:nvPr/>
            </p:nvSpPr>
            <p:spPr bwMode="auto">
              <a:xfrm>
                <a:off x="545257" y="2621039"/>
                <a:ext cx="8057635" cy="587186"/>
              </a:xfrm>
              <a:prstGeom prst="rect">
                <a:avLst/>
              </a:prstGeom>
              <a:solidFill>
                <a:srgbClr val="6D6E71"/>
              </a:solidFill>
              <a:ln w="6350">
                <a:solidFill>
                  <a:srgbClr val="E20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pt-BR" b="1" dirty="0"/>
              </a:p>
            </p:txBody>
          </p:sp>
          <p:sp>
            <p:nvSpPr>
              <p:cNvPr id="94" name="CaixaDeTexto 142"/>
              <p:cNvSpPr txBox="1">
                <a:spLocks noChangeArrowheads="1"/>
              </p:cNvSpPr>
              <p:nvPr/>
            </p:nvSpPr>
            <p:spPr bwMode="auto">
              <a:xfrm>
                <a:off x="694242" y="2737495"/>
                <a:ext cx="7838197" cy="35394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algn="ctr" eaLnBrk="1" hangingPunct="1"/>
                <a:r>
                  <a:rPr lang="pt-BR" sz="1700" b="1" dirty="0" smtClean="0">
                    <a:solidFill>
                      <a:schemeClr val="bg1"/>
                    </a:solidFill>
                  </a:rPr>
                  <a:t>PORTO ALEGRE</a:t>
                </a:r>
                <a:endParaRPr lang="pt-BR" sz="17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5" name="Retângulo 94"/>
              <p:cNvSpPr/>
              <p:nvPr/>
            </p:nvSpPr>
            <p:spPr bwMode="auto">
              <a:xfrm>
                <a:off x="559144" y="2628976"/>
                <a:ext cx="47625" cy="165100"/>
              </a:xfrm>
              <a:prstGeom prst="rect">
                <a:avLst/>
              </a:prstGeom>
              <a:solidFill>
                <a:srgbClr val="E20A16"/>
              </a:solidFill>
              <a:ln>
                <a:solidFill>
                  <a:srgbClr val="E20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pt-BR" sz="1600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09582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184</TotalTime>
  <Words>1740</Words>
  <Application>Microsoft Office PowerPoint</Application>
  <PresentationFormat>Apresentação na tela (4:3)</PresentationFormat>
  <Paragraphs>539</Paragraphs>
  <Slides>19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19</vt:i4>
      </vt:variant>
    </vt:vector>
  </HeadingPairs>
  <TitlesOfParts>
    <vt:vector size="20" baseType="lpstr"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Pablo Hernandez Alvares de A. Bahr</dc:creator>
  <cp:lastModifiedBy>Vanessa Kazumi Ebarra</cp:lastModifiedBy>
  <cp:revision>37</cp:revision>
  <dcterms:created xsi:type="dcterms:W3CDTF">2014-07-24T19:15:43Z</dcterms:created>
  <dcterms:modified xsi:type="dcterms:W3CDTF">2014-08-05T19:55:45Z</dcterms:modified>
</cp:coreProperties>
</file>